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6"/>
  </p:notes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Lst>
  <p:sldSz cx="9144000" cy="5143500" type="screen16x9"/>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1pPr>
    <a:lvl2pPr marL="0" marR="0" indent="4572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5pPr>
    <a:lvl6pPr marL="0" marR="0" indent="22860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6pPr>
    <a:lvl7pPr marL="0" marR="0" indent="27432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7pPr>
    <a:lvl8pPr marL="0" marR="0" indent="32004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8pPr>
    <a:lvl9pPr marL="0" marR="0" indent="36576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95A2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a:tcStyle>
        <a:tcBdr/>
        <a:fill>
          <a:solidFill>
            <a:srgbClr val="E8ECF4"/>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a:tcStyle>
        <a:tcBdr/>
        <a:fill>
          <a:solidFill>
            <a:srgbClr val="EFF3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a:tcStyle>
        <a:tcBdr/>
        <a:fill>
          <a:solidFill>
            <a:srgbClr val="FDEE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snapToObjects="1">
      <p:cViewPr varScale="1">
        <p:scale>
          <a:sx n="161" d="100"/>
          <a:sy n="161" d="100"/>
        </p:scale>
        <p:origin x="784"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6" name="Shape 86"/>
          <p:cNvSpPr>
            <a:spLocks noGrp="1" noRot="1" noChangeAspect="1"/>
          </p:cNvSpPr>
          <p:nvPr>
            <p:ph type="sldImg"/>
          </p:nvPr>
        </p:nvSpPr>
        <p:spPr>
          <a:xfrm>
            <a:off x="1143000" y="685800"/>
            <a:ext cx="4572000" cy="3429000"/>
          </a:xfrm>
          <a:prstGeom prst="rect">
            <a:avLst/>
          </a:prstGeom>
        </p:spPr>
        <p:txBody>
          <a:bodyPr/>
          <a:lstStyle/>
          <a:p>
            <a:endParaRPr/>
          </a:p>
        </p:txBody>
      </p:sp>
      <p:sp>
        <p:nvSpPr>
          <p:cNvPr id="87" name="Shape 8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defRPr sz="1200">
        <a:latin typeface="+mj-lt"/>
        <a:ea typeface="+mj-ea"/>
        <a:cs typeface="+mj-cs"/>
        <a:sym typeface="Calibri"/>
      </a:defRPr>
    </a:lvl1pPr>
    <a:lvl2pPr indent="228600" defTabSz="457200" latinLnBrk="0">
      <a:defRPr sz="1200">
        <a:latin typeface="+mj-lt"/>
        <a:ea typeface="+mj-ea"/>
        <a:cs typeface="+mj-cs"/>
        <a:sym typeface="Calibri"/>
      </a:defRPr>
    </a:lvl2pPr>
    <a:lvl3pPr indent="457200" defTabSz="457200" latinLnBrk="0">
      <a:defRPr sz="1200">
        <a:latin typeface="+mj-lt"/>
        <a:ea typeface="+mj-ea"/>
        <a:cs typeface="+mj-cs"/>
        <a:sym typeface="Calibri"/>
      </a:defRPr>
    </a:lvl3pPr>
    <a:lvl4pPr indent="685800" defTabSz="457200" latinLnBrk="0">
      <a:defRPr sz="1200">
        <a:latin typeface="+mj-lt"/>
        <a:ea typeface="+mj-ea"/>
        <a:cs typeface="+mj-cs"/>
        <a:sym typeface="Calibri"/>
      </a:defRPr>
    </a:lvl4pPr>
    <a:lvl5pPr indent="914400" defTabSz="457200" latinLnBrk="0">
      <a:defRPr sz="1200">
        <a:latin typeface="+mj-lt"/>
        <a:ea typeface="+mj-ea"/>
        <a:cs typeface="+mj-cs"/>
        <a:sym typeface="Calibri"/>
      </a:defRPr>
    </a:lvl5pPr>
    <a:lvl6pPr indent="1143000" defTabSz="457200" latinLnBrk="0">
      <a:defRPr sz="1200">
        <a:latin typeface="+mj-lt"/>
        <a:ea typeface="+mj-ea"/>
        <a:cs typeface="+mj-cs"/>
        <a:sym typeface="Calibri"/>
      </a:defRPr>
    </a:lvl6pPr>
    <a:lvl7pPr indent="1371600" defTabSz="457200" latinLnBrk="0">
      <a:defRPr sz="1200">
        <a:latin typeface="+mj-lt"/>
        <a:ea typeface="+mj-ea"/>
        <a:cs typeface="+mj-cs"/>
        <a:sym typeface="Calibri"/>
      </a:defRPr>
    </a:lvl7pPr>
    <a:lvl8pPr indent="1600200" defTabSz="457200" latinLnBrk="0">
      <a:defRPr sz="1200">
        <a:latin typeface="+mj-lt"/>
        <a:ea typeface="+mj-ea"/>
        <a:cs typeface="+mj-cs"/>
        <a:sym typeface="Calibri"/>
      </a:defRPr>
    </a:lvl8pPr>
    <a:lvl9pPr indent="1828800" defTabSz="457200" latinLnBrk="0">
      <a:defRPr sz="1200">
        <a:latin typeface="+mj-lt"/>
        <a:ea typeface="+mj-ea"/>
        <a:cs typeface="+mj-cs"/>
        <a:sym typeface="Calibri"/>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Diapositiva de título">
    <p:spTree>
      <p:nvGrpSpPr>
        <p:cNvPr id="1" name=""/>
        <p:cNvGrpSpPr/>
        <p:nvPr/>
      </p:nvGrpSpPr>
      <p:grpSpPr>
        <a:xfrm>
          <a:off x="0" y="0"/>
          <a:ext cx="0" cy="0"/>
          <a:chOff x="0" y="0"/>
          <a:chExt cx="0" cy="0"/>
        </a:xfrm>
      </p:grpSpPr>
      <p:sp>
        <p:nvSpPr>
          <p:cNvPr id="12" name="Número de diapositiva"/>
          <p:cNvSpPr txBox="1">
            <a:spLocks noGrp="1"/>
          </p:cNvSpPr>
          <p:nvPr>
            <p:ph type="sldNum" sz="quarter" idx="2"/>
          </p:nvPr>
        </p:nvSpPr>
        <p:spPr>
          <a:prstGeom prst="rect">
            <a:avLst/>
          </a:prstGeom>
        </p:spPr>
        <p:txBody>
          <a:bodyPr/>
          <a:lstStyle/>
          <a:p>
            <a:fld id="{86CB4B4D-7CA3-9044-876B-883B54F8677D}" type="slidenum">
              <a:t>‹Nº›</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ítulo y objetos">
    <p:spTree>
      <p:nvGrpSpPr>
        <p:cNvPr id="1" name=""/>
        <p:cNvGrpSpPr/>
        <p:nvPr/>
      </p:nvGrpSpPr>
      <p:grpSpPr>
        <a:xfrm>
          <a:off x="0" y="0"/>
          <a:ext cx="0" cy="0"/>
          <a:chOff x="0" y="0"/>
          <a:chExt cx="0" cy="0"/>
        </a:xfrm>
      </p:grpSpPr>
      <p:pic>
        <p:nvPicPr>
          <p:cNvPr id="19" name="Imagen 1" descr="Imagen 1"/>
          <p:cNvPicPr>
            <a:picLocks noChangeAspect="1"/>
          </p:cNvPicPr>
          <p:nvPr/>
        </p:nvPicPr>
        <p:blipFill>
          <a:blip r:embed="rId2"/>
          <a:stretch>
            <a:fillRect/>
          </a:stretch>
        </p:blipFill>
        <p:spPr>
          <a:xfrm>
            <a:off x="0" y="0"/>
            <a:ext cx="9144000" cy="5143500"/>
          </a:xfrm>
          <a:prstGeom prst="rect">
            <a:avLst/>
          </a:prstGeom>
          <a:ln w="12700">
            <a:miter lim="400000"/>
          </a:ln>
        </p:spPr>
      </p:pic>
      <p:sp>
        <p:nvSpPr>
          <p:cNvPr id="20" name="Número de diapositiva"/>
          <p:cNvSpPr txBox="1">
            <a:spLocks noGrp="1"/>
          </p:cNvSpPr>
          <p:nvPr>
            <p:ph type="sldNum" sz="quarter" idx="2"/>
          </p:nvPr>
        </p:nvSpPr>
        <p:spPr>
          <a:prstGeom prst="rect">
            <a:avLst/>
          </a:prstGeom>
        </p:spPr>
        <p:txBody>
          <a:bodyPr/>
          <a:lstStyle/>
          <a:p>
            <a:fld id="{86CB4B4D-7CA3-9044-876B-883B54F8677D}" type="slidenum">
              <a:t>‹Nº›</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Dos objetos">
    <p:spTree>
      <p:nvGrpSpPr>
        <p:cNvPr id="1" name=""/>
        <p:cNvGrpSpPr/>
        <p:nvPr/>
      </p:nvGrpSpPr>
      <p:grpSpPr>
        <a:xfrm>
          <a:off x="0" y="0"/>
          <a:ext cx="0" cy="0"/>
          <a:chOff x="0" y="0"/>
          <a:chExt cx="0" cy="0"/>
        </a:xfrm>
      </p:grpSpPr>
      <p:pic>
        <p:nvPicPr>
          <p:cNvPr id="35" name="Imagen 7" descr="Imagen 7"/>
          <p:cNvPicPr>
            <a:picLocks noChangeAspect="1"/>
          </p:cNvPicPr>
          <p:nvPr/>
        </p:nvPicPr>
        <p:blipFill>
          <a:blip r:embed="rId2"/>
          <a:srcRect t="2222"/>
          <a:stretch>
            <a:fillRect/>
          </a:stretch>
        </p:blipFill>
        <p:spPr>
          <a:xfrm>
            <a:off x="0" y="57150"/>
            <a:ext cx="9144000" cy="5029200"/>
          </a:xfrm>
          <a:prstGeom prst="rect">
            <a:avLst/>
          </a:prstGeom>
          <a:ln w="12700">
            <a:miter lim="400000"/>
          </a:ln>
        </p:spPr>
      </p:pic>
      <p:sp>
        <p:nvSpPr>
          <p:cNvPr id="36" name="Número de diapositiva"/>
          <p:cNvSpPr txBox="1">
            <a:spLocks noGrp="1"/>
          </p:cNvSpPr>
          <p:nvPr>
            <p:ph type="sldNum" sz="quarter" idx="2"/>
          </p:nvPr>
        </p:nvSpPr>
        <p:spPr>
          <a:prstGeom prst="rect">
            <a:avLst/>
          </a:prstGeom>
        </p:spPr>
        <p:txBody>
          <a:bodyPr/>
          <a:lstStyle/>
          <a:p>
            <a:fld id="{86CB4B4D-7CA3-9044-876B-883B54F8677D}" type="slidenum">
              <a:t>‹Nº›</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Comparación">
    <p:spTree>
      <p:nvGrpSpPr>
        <p:cNvPr id="1" name=""/>
        <p:cNvGrpSpPr/>
        <p:nvPr/>
      </p:nvGrpSpPr>
      <p:grpSpPr>
        <a:xfrm>
          <a:off x="0" y="0"/>
          <a:ext cx="0" cy="0"/>
          <a:chOff x="0" y="0"/>
          <a:chExt cx="0" cy="0"/>
        </a:xfrm>
      </p:grpSpPr>
      <p:pic>
        <p:nvPicPr>
          <p:cNvPr id="43" name="Imagen 9" descr="Imagen 9"/>
          <p:cNvPicPr>
            <a:picLocks noChangeAspect="1"/>
          </p:cNvPicPr>
          <p:nvPr/>
        </p:nvPicPr>
        <p:blipFill>
          <a:blip r:embed="rId2"/>
          <a:stretch>
            <a:fillRect/>
          </a:stretch>
        </p:blipFill>
        <p:spPr>
          <a:xfrm>
            <a:off x="0" y="0"/>
            <a:ext cx="9144000" cy="5143500"/>
          </a:xfrm>
          <a:prstGeom prst="rect">
            <a:avLst/>
          </a:prstGeom>
          <a:ln w="12700">
            <a:miter lim="400000"/>
          </a:ln>
        </p:spPr>
      </p:pic>
      <p:sp>
        <p:nvSpPr>
          <p:cNvPr id="44" name="Número de diapositiva"/>
          <p:cNvSpPr txBox="1">
            <a:spLocks noGrp="1"/>
          </p:cNvSpPr>
          <p:nvPr>
            <p:ph type="sldNum" sz="quarter" idx="2"/>
          </p:nvPr>
        </p:nvSpPr>
        <p:spPr>
          <a:prstGeom prst="rect">
            <a:avLst/>
          </a:prstGeom>
        </p:spPr>
        <p:txBody>
          <a:bodyPr/>
          <a:lstStyle/>
          <a:p>
            <a:fld id="{86CB4B4D-7CA3-9044-876B-883B54F8677D}" type="slidenum">
              <a:t>‹Nº›</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Sólo el título">
    <p:spTree>
      <p:nvGrpSpPr>
        <p:cNvPr id="1" name=""/>
        <p:cNvGrpSpPr/>
        <p:nvPr/>
      </p:nvGrpSpPr>
      <p:grpSpPr>
        <a:xfrm>
          <a:off x="0" y="0"/>
          <a:ext cx="0" cy="0"/>
          <a:chOff x="0" y="0"/>
          <a:chExt cx="0" cy="0"/>
        </a:xfrm>
      </p:grpSpPr>
      <p:pic>
        <p:nvPicPr>
          <p:cNvPr id="51" name="Imagen 5" descr="Imagen 5"/>
          <p:cNvPicPr>
            <a:picLocks noChangeAspect="1"/>
          </p:cNvPicPr>
          <p:nvPr/>
        </p:nvPicPr>
        <p:blipFill>
          <a:blip r:embed="rId2"/>
          <a:stretch>
            <a:fillRect/>
          </a:stretch>
        </p:blipFill>
        <p:spPr>
          <a:xfrm>
            <a:off x="0" y="0"/>
            <a:ext cx="9144000" cy="5143500"/>
          </a:xfrm>
          <a:prstGeom prst="rect">
            <a:avLst/>
          </a:prstGeom>
          <a:ln w="12700">
            <a:miter lim="400000"/>
          </a:ln>
        </p:spPr>
      </p:pic>
      <p:sp>
        <p:nvSpPr>
          <p:cNvPr id="52" name="Número de diapositiva"/>
          <p:cNvSpPr txBox="1">
            <a:spLocks noGrp="1"/>
          </p:cNvSpPr>
          <p:nvPr>
            <p:ph type="sldNum" sz="quarter" idx="2"/>
          </p:nvPr>
        </p:nvSpPr>
        <p:spPr>
          <a:prstGeom prst="rect">
            <a:avLst/>
          </a:prstGeom>
        </p:spPr>
        <p:txBody>
          <a:bodyPr/>
          <a:lstStyle/>
          <a:p>
            <a:fld id="{86CB4B4D-7CA3-9044-876B-883B54F8677D}" type="slidenum">
              <a:t>‹Nº›</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Contenido con título">
    <p:spTree>
      <p:nvGrpSpPr>
        <p:cNvPr id="1" name=""/>
        <p:cNvGrpSpPr/>
        <p:nvPr/>
      </p:nvGrpSpPr>
      <p:grpSpPr>
        <a:xfrm>
          <a:off x="0" y="0"/>
          <a:ext cx="0" cy="0"/>
          <a:chOff x="0" y="0"/>
          <a:chExt cx="0" cy="0"/>
        </a:xfrm>
      </p:grpSpPr>
      <p:sp>
        <p:nvSpPr>
          <p:cNvPr id="67" name="Texto del título"/>
          <p:cNvSpPr txBox="1">
            <a:spLocks noGrp="1"/>
          </p:cNvSpPr>
          <p:nvPr>
            <p:ph type="title"/>
          </p:nvPr>
        </p:nvSpPr>
        <p:spPr>
          <a:xfrm>
            <a:off x="457201" y="204786"/>
            <a:ext cx="3008314" cy="871539"/>
          </a:xfrm>
          <a:prstGeom prst="rect">
            <a:avLst/>
          </a:prstGeom>
        </p:spPr>
        <p:txBody>
          <a:bodyPr anchor="b"/>
          <a:lstStyle>
            <a:lvl1pPr algn="l">
              <a:defRPr sz="2000" b="1">
                <a:latin typeface="+mn-lt"/>
                <a:ea typeface="+mn-ea"/>
                <a:cs typeface="+mn-cs"/>
                <a:sym typeface="Helvetica"/>
              </a:defRPr>
            </a:lvl1pPr>
          </a:lstStyle>
          <a:p>
            <a:r>
              <a:t>Texto del título</a:t>
            </a:r>
          </a:p>
        </p:txBody>
      </p:sp>
      <p:sp>
        <p:nvSpPr>
          <p:cNvPr id="68" name="Nivel de texto 1…"/>
          <p:cNvSpPr txBox="1">
            <a:spLocks noGrp="1"/>
          </p:cNvSpPr>
          <p:nvPr>
            <p:ph type="body" idx="1"/>
          </p:nvPr>
        </p:nvSpPr>
        <p:spPr>
          <a:xfrm>
            <a:off x="3575050" y="204788"/>
            <a:ext cx="5111750" cy="4389836"/>
          </a:xfrm>
          <a:prstGeom prst="rect">
            <a:avLst/>
          </a:prstGeom>
        </p:spPr>
        <p:txBody>
          <a:bodyPr/>
          <a:lstStyle/>
          <a:p>
            <a:r>
              <a:t>Nivel de texto 1</a:t>
            </a:r>
          </a:p>
          <a:p>
            <a:pPr lvl="1"/>
            <a:r>
              <a:t>Nivel de texto 2</a:t>
            </a:r>
          </a:p>
          <a:p>
            <a:pPr lvl="2"/>
            <a:r>
              <a:t>Nivel de texto 3</a:t>
            </a:r>
          </a:p>
          <a:p>
            <a:pPr lvl="3"/>
            <a:r>
              <a:t>Nivel de texto 4</a:t>
            </a:r>
          </a:p>
          <a:p>
            <a:pPr lvl="4"/>
            <a:r>
              <a:t>Nivel de texto 5</a:t>
            </a:r>
          </a:p>
        </p:txBody>
      </p:sp>
      <p:sp>
        <p:nvSpPr>
          <p:cNvPr id="69" name="Marcador de texto 3"/>
          <p:cNvSpPr>
            <a:spLocks noGrp="1"/>
          </p:cNvSpPr>
          <p:nvPr>
            <p:ph type="body" sz="half" idx="13"/>
          </p:nvPr>
        </p:nvSpPr>
        <p:spPr>
          <a:xfrm>
            <a:off x="457200" y="1076326"/>
            <a:ext cx="3008315" cy="3518297"/>
          </a:xfrm>
          <a:prstGeom prst="rect">
            <a:avLst/>
          </a:prstGeom>
        </p:spPr>
        <p:txBody>
          <a:bodyPr/>
          <a:lstStyle/>
          <a:p>
            <a:pPr marL="0" indent="0">
              <a:spcBef>
                <a:spcPts val="300"/>
              </a:spcBef>
              <a:buSzTx/>
              <a:buFontTx/>
              <a:buNone/>
              <a:defRPr sz="1400"/>
            </a:pPr>
            <a:endParaRPr/>
          </a:p>
        </p:txBody>
      </p:sp>
      <p:sp>
        <p:nvSpPr>
          <p:cNvPr id="70" name="Número de diapositiva"/>
          <p:cNvSpPr txBox="1">
            <a:spLocks noGrp="1"/>
          </p:cNvSpPr>
          <p:nvPr>
            <p:ph type="sldNum" sz="quarter" idx="2"/>
          </p:nvPr>
        </p:nvSpPr>
        <p:spPr>
          <a:xfrm>
            <a:off x="8428176" y="4780032"/>
            <a:ext cx="258624" cy="248306"/>
          </a:xfrm>
          <a:prstGeom prst="rect">
            <a:avLst/>
          </a:prstGeom>
        </p:spPr>
        <p:txBody>
          <a:bodyPr/>
          <a:lstStyle/>
          <a:p>
            <a:fld id="{86CB4B4D-7CA3-9044-876B-883B54F8677D}" type="slidenum">
              <a:t>‹Nº›</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Imagen con título">
    <p:spTree>
      <p:nvGrpSpPr>
        <p:cNvPr id="1" name=""/>
        <p:cNvGrpSpPr/>
        <p:nvPr/>
      </p:nvGrpSpPr>
      <p:grpSpPr>
        <a:xfrm>
          <a:off x="0" y="0"/>
          <a:ext cx="0" cy="0"/>
          <a:chOff x="0" y="0"/>
          <a:chExt cx="0" cy="0"/>
        </a:xfrm>
      </p:grpSpPr>
      <p:sp>
        <p:nvSpPr>
          <p:cNvPr id="77" name="Texto del título"/>
          <p:cNvSpPr txBox="1">
            <a:spLocks noGrp="1"/>
          </p:cNvSpPr>
          <p:nvPr>
            <p:ph type="title"/>
          </p:nvPr>
        </p:nvSpPr>
        <p:spPr>
          <a:xfrm>
            <a:off x="1792288" y="3600450"/>
            <a:ext cx="5486401" cy="425054"/>
          </a:xfrm>
          <a:prstGeom prst="rect">
            <a:avLst/>
          </a:prstGeom>
        </p:spPr>
        <p:txBody>
          <a:bodyPr anchor="b"/>
          <a:lstStyle>
            <a:lvl1pPr algn="l">
              <a:defRPr sz="2000" b="1">
                <a:latin typeface="+mn-lt"/>
                <a:ea typeface="+mn-ea"/>
                <a:cs typeface="+mn-cs"/>
                <a:sym typeface="Helvetica"/>
              </a:defRPr>
            </a:lvl1pPr>
          </a:lstStyle>
          <a:p>
            <a:r>
              <a:t>Texto del título</a:t>
            </a:r>
          </a:p>
        </p:txBody>
      </p:sp>
      <p:sp>
        <p:nvSpPr>
          <p:cNvPr id="78" name="Marcador de posición de imagen 2"/>
          <p:cNvSpPr>
            <a:spLocks noGrp="1"/>
          </p:cNvSpPr>
          <p:nvPr>
            <p:ph type="pic" sz="half" idx="13"/>
          </p:nvPr>
        </p:nvSpPr>
        <p:spPr>
          <a:xfrm>
            <a:off x="1792288" y="459581"/>
            <a:ext cx="5486401" cy="3086101"/>
          </a:xfrm>
          <a:prstGeom prst="rect">
            <a:avLst/>
          </a:prstGeom>
        </p:spPr>
        <p:txBody>
          <a:bodyPr lIns="91439" rIns="91439">
            <a:noAutofit/>
          </a:bodyPr>
          <a:lstStyle/>
          <a:p>
            <a:endParaRPr/>
          </a:p>
        </p:txBody>
      </p:sp>
      <p:sp>
        <p:nvSpPr>
          <p:cNvPr id="79" name="Nivel de texto 1…"/>
          <p:cNvSpPr txBox="1">
            <a:spLocks noGrp="1"/>
          </p:cNvSpPr>
          <p:nvPr>
            <p:ph type="body" sz="quarter" idx="1"/>
          </p:nvPr>
        </p:nvSpPr>
        <p:spPr>
          <a:xfrm>
            <a:off x="1792288" y="4025503"/>
            <a:ext cx="5486401" cy="603648"/>
          </a:xfrm>
          <a:prstGeom prst="rect">
            <a:avLst/>
          </a:prstGeom>
        </p:spPr>
        <p:txBody>
          <a:bodyPr/>
          <a:lstStyle>
            <a:lvl1pPr marL="0" indent="0">
              <a:spcBef>
                <a:spcPts val="300"/>
              </a:spcBef>
              <a:buSzTx/>
              <a:buFontTx/>
              <a:buNone/>
              <a:defRPr sz="1400"/>
            </a:lvl1pPr>
            <a:lvl2pPr marL="0" indent="457200">
              <a:spcBef>
                <a:spcPts val="300"/>
              </a:spcBef>
              <a:buSzTx/>
              <a:buFontTx/>
              <a:buNone/>
              <a:defRPr sz="1400"/>
            </a:lvl2pPr>
            <a:lvl3pPr marL="0" indent="914400">
              <a:spcBef>
                <a:spcPts val="300"/>
              </a:spcBef>
              <a:buSzTx/>
              <a:buFontTx/>
              <a:buNone/>
              <a:defRPr sz="1400"/>
            </a:lvl3pPr>
            <a:lvl4pPr marL="0" indent="1371600">
              <a:spcBef>
                <a:spcPts val="300"/>
              </a:spcBef>
              <a:buSzTx/>
              <a:buFontTx/>
              <a:buNone/>
              <a:defRPr sz="1400"/>
            </a:lvl4pPr>
            <a:lvl5pPr marL="0" indent="1828800">
              <a:spcBef>
                <a:spcPts val="300"/>
              </a:spcBef>
              <a:buSzTx/>
              <a:buFontTx/>
              <a:buNone/>
              <a:defRPr sz="1400"/>
            </a:lvl5pPr>
          </a:lstStyle>
          <a:p>
            <a:r>
              <a:t>Nivel de texto 1</a:t>
            </a:r>
          </a:p>
          <a:p>
            <a:pPr lvl="1"/>
            <a:r>
              <a:t>Nivel de texto 2</a:t>
            </a:r>
          </a:p>
          <a:p>
            <a:pPr lvl="2"/>
            <a:r>
              <a:t>Nivel de texto 3</a:t>
            </a:r>
          </a:p>
          <a:p>
            <a:pPr lvl="3"/>
            <a:r>
              <a:t>Nivel de texto 4</a:t>
            </a:r>
          </a:p>
          <a:p>
            <a:pPr lvl="4"/>
            <a:r>
              <a:t>Nivel de texto 5</a:t>
            </a:r>
          </a:p>
        </p:txBody>
      </p:sp>
      <p:sp>
        <p:nvSpPr>
          <p:cNvPr id="80" name="Número de diapositiva"/>
          <p:cNvSpPr txBox="1">
            <a:spLocks noGrp="1"/>
          </p:cNvSpPr>
          <p:nvPr>
            <p:ph type="sldNum" sz="quarter" idx="2"/>
          </p:nvPr>
        </p:nvSpPr>
        <p:spPr>
          <a:xfrm>
            <a:off x="8428176" y="4780032"/>
            <a:ext cx="258624" cy="248306"/>
          </a:xfrm>
          <a:prstGeom prst="rect">
            <a:avLst/>
          </a:prstGeom>
        </p:spPr>
        <p:txBody>
          <a:bodyPr/>
          <a:lstStyle/>
          <a:p>
            <a:fld id="{86CB4B4D-7CA3-9044-876B-883B54F8677D}" type="slidenum">
              <a:t>‹Nº›</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 name="Imagen 1" descr="Imagen 1"/>
          <p:cNvPicPr>
            <a:picLocks noChangeAspect="1"/>
          </p:cNvPicPr>
          <p:nvPr/>
        </p:nvPicPr>
        <p:blipFill>
          <a:blip r:embed="rId9"/>
          <a:stretch>
            <a:fillRect/>
          </a:stretch>
        </p:blipFill>
        <p:spPr>
          <a:xfrm>
            <a:off x="0" y="-1"/>
            <a:ext cx="9144000" cy="5143501"/>
          </a:xfrm>
          <a:prstGeom prst="rect">
            <a:avLst/>
          </a:prstGeom>
          <a:ln w="12700">
            <a:miter lim="400000"/>
          </a:ln>
        </p:spPr>
      </p:pic>
      <p:sp>
        <p:nvSpPr>
          <p:cNvPr id="3" name="Texto del título"/>
          <p:cNvSpPr txBox="1">
            <a:spLocks noGrp="1"/>
          </p:cNvSpPr>
          <p:nvPr>
            <p:ph type="title"/>
          </p:nvPr>
        </p:nvSpPr>
        <p:spPr>
          <a:xfrm>
            <a:off x="457200" y="69056"/>
            <a:ext cx="8229600" cy="113109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normAutofit/>
          </a:bodyPr>
          <a:lstStyle/>
          <a:p>
            <a:r>
              <a:t>Texto del título</a:t>
            </a:r>
          </a:p>
        </p:txBody>
      </p:sp>
      <p:sp>
        <p:nvSpPr>
          <p:cNvPr id="4" name="Nivel de texto 1…"/>
          <p:cNvSpPr txBox="1">
            <a:spLocks noGrp="1"/>
          </p:cNvSpPr>
          <p:nvPr>
            <p:ph type="body" idx="1"/>
          </p:nvPr>
        </p:nvSpPr>
        <p:spPr>
          <a:xfrm>
            <a:off x="457200" y="1200150"/>
            <a:ext cx="8229600" cy="39433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a:bodyPr>
          <a:lstStyle/>
          <a:p>
            <a:r>
              <a:t>Nivel de texto 1</a:t>
            </a:r>
          </a:p>
          <a:p>
            <a:pPr lvl="1"/>
            <a:r>
              <a:t>Nivel de texto 2</a:t>
            </a:r>
          </a:p>
          <a:p>
            <a:pPr lvl="2"/>
            <a:r>
              <a:t>Nivel de texto 3</a:t>
            </a:r>
          </a:p>
          <a:p>
            <a:pPr lvl="3"/>
            <a:r>
              <a:t>Nivel de texto 4</a:t>
            </a:r>
          </a:p>
          <a:p>
            <a:pPr lvl="4"/>
            <a:r>
              <a:t>Nivel de texto 5</a:t>
            </a:r>
          </a:p>
        </p:txBody>
      </p:sp>
      <p:sp>
        <p:nvSpPr>
          <p:cNvPr id="5" name="Número de diapositiva"/>
          <p:cNvSpPr txBox="1">
            <a:spLocks noGrp="1"/>
          </p:cNvSpPr>
          <p:nvPr>
            <p:ph type="sldNum" sz="quarter" idx="2"/>
          </p:nvPr>
        </p:nvSpPr>
        <p:spPr>
          <a:xfrm>
            <a:off x="4419600" y="4627562"/>
            <a:ext cx="2133600" cy="279401"/>
          </a:xfrm>
          <a:prstGeom prst="rect">
            <a:avLst/>
          </a:prstGeom>
          <a:ln w="12700">
            <a:miter lim="400000"/>
          </a:ln>
        </p:spPr>
        <p:txBody>
          <a:bodyPr wrap="none" lIns="45719" rIns="45719" anchor="ctr">
            <a:spAutoFit/>
          </a:bodyPr>
          <a:lstStyle>
            <a:lvl1pPr algn="r">
              <a:defRPr sz="1200">
                <a:solidFill>
                  <a:srgbClr val="888888"/>
                </a:solidFill>
              </a:defRPr>
            </a:lvl1pPr>
          </a:lstStyle>
          <a:p>
            <a:fld id="{86CB4B4D-7CA3-9044-876B-883B54F8677D}" type="slidenum">
              <a:t>‹Nº›</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 id="2147483653" r:id="rId4"/>
    <p:sldLayoutId id="2147483654" r:id="rId5"/>
    <p:sldLayoutId id="2147483656" r:id="rId6"/>
    <p:sldLayoutId id="2147483657" r:id="rId7"/>
  </p:sldLayoutIdLst>
  <p:transition spd="med"/>
  <p:txStyles>
    <p:titleStyle>
      <a:lvl1pPr marL="0" marR="0" indent="0" algn="ctr" defTabSz="4572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j-lt"/>
          <a:ea typeface="+mj-ea"/>
          <a:cs typeface="+mj-cs"/>
          <a:sym typeface="Calibri"/>
        </a:defRPr>
      </a:lvl1pPr>
      <a:lvl2pPr marL="0" marR="0" indent="0" algn="ctr" defTabSz="4572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j-lt"/>
          <a:ea typeface="+mj-ea"/>
          <a:cs typeface="+mj-cs"/>
          <a:sym typeface="Calibri"/>
        </a:defRPr>
      </a:lvl2pPr>
      <a:lvl3pPr marL="0" marR="0" indent="0" algn="ctr" defTabSz="4572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j-lt"/>
          <a:ea typeface="+mj-ea"/>
          <a:cs typeface="+mj-cs"/>
          <a:sym typeface="Calibri"/>
        </a:defRPr>
      </a:lvl3pPr>
      <a:lvl4pPr marL="0" marR="0" indent="0" algn="ctr" defTabSz="4572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j-lt"/>
          <a:ea typeface="+mj-ea"/>
          <a:cs typeface="+mj-cs"/>
          <a:sym typeface="Calibri"/>
        </a:defRPr>
      </a:lvl4pPr>
      <a:lvl5pPr marL="0" marR="0" indent="0" algn="ctr" defTabSz="4572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j-lt"/>
          <a:ea typeface="+mj-ea"/>
          <a:cs typeface="+mj-cs"/>
          <a:sym typeface="Calibri"/>
        </a:defRPr>
      </a:lvl5pPr>
      <a:lvl6pPr marL="0" marR="0" indent="0" algn="ctr" defTabSz="4572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j-lt"/>
          <a:ea typeface="+mj-ea"/>
          <a:cs typeface="+mj-cs"/>
          <a:sym typeface="Calibri"/>
        </a:defRPr>
      </a:lvl6pPr>
      <a:lvl7pPr marL="0" marR="0" indent="0" algn="ctr" defTabSz="4572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j-lt"/>
          <a:ea typeface="+mj-ea"/>
          <a:cs typeface="+mj-cs"/>
          <a:sym typeface="Calibri"/>
        </a:defRPr>
      </a:lvl7pPr>
      <a:lvl8pPr marL="0" marR="0" indent="0" algn="ctr" defTabSz="4572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j-lt"/>
          <a:ea typeface="+mj-ea"/>
          <a:cs typeface="+mj-cs"/>
          <a:sym typeface="Calibri"/>
        </a:defRPr>
      </a:lvl8pPr>
      <a:lvl9pPr marL="0" marR="0" indent="0" algn="ctr" defTabSz="4572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j-lt"/>
          <a:ea typeface="+mj-ea"/>
          <a:cs typeface="+mj-cs"/>
          <a:sym typeface="Calibri"/>
        </a:defRPr>
      </a:lvl9pPr>
    </p:titleStyle>
    <p:bodyStyle>
      <a:lvl1pPr marL="342900" marR="0" indent="-34290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1pPr>
      <a:lvl2pPr marL="783771" marR="0" indent="-326571"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2pPr>
      <a:lvl3pPr marL="1219200" marR="0" indent="-30480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3pPr>
      <a:lvl4pPr marL="17373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4pPr>
      <a:lvl5pPr marL="21945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5pPr>
      <a:lvl6pPr marL="26517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6pPr>
      <a:lvl7pPr marL="31089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7pPr>
      <a:lvl8pPr marL="3566159" marR="0" indent="-365759"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8pPr>
      <a:lvl9pPr marL="4023359" marR="0" indent="-365759"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9pPr>
    </p:bodyStyle>
    <p:otherStyle>
      <a:lvl1pPr marL="0" marR="0" indent="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1pPr>
      <a:lvl2pPr marL="0" marR="0" indent="4572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2pPr>
      <a:lvl3pPr marL="0" marR="0" indent="9144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3pPr>
      <a:lvl4pPr marL="0" marR="0" indent="13716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4pPr>
      <a:lvl5pPr marL="0" marR="0" indent="18288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5pPr>
      <a:lvl6pPr marL="0" marR="0" indent="22860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6pPr>
      <a:lvl7pPr marL="0" marR="0" indent="27432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7pPr>
      <a:lvl8pPr marL="0" marR="0" indent="32004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8pPr>
      <a:lvl9pPr marL="0" marR="0" indent="36576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3.xml"/><Relationship Id="rId4" Type="http://schemas.openxmlformats.org/officeDocument/2006/relationships/image" Target="../media/image15.emf"/></Relationships>
</file>

<file path=ppt/slides/_rels/slide11.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3.xml"/><Relationship Id="rId4" Type="http://schemas.openxmlformats.org/officeDocument/2006/relationships/image" Target="../media/image16.emf"/></Relationships>
</file>

<file path=ppt/slides/_rels/slide14.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3.xml"/><Relationship Id="rId4" Type="http://schemas.openxmlformats.org/officeDocument/2006/relationships/image" Target="../media/image17.emf"/></Relationships>
</file>

<file path=ppt/slides/_rels/slide17.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3.xml"/><Relationship Id="rId4" Type="http://schemas.openxmlformats.org/officeDocument/2006/relationships/image" Target="../media/image9.emf"/></Relationships>
</file>

<file path=ppt/slides/_rels/slide2.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8.emf"/><Relationship Id="rId1" Type="http://schemas.openxmlformats.org/officeDocument/2006/relationships/slideLayout" Target="../slideLayouts/slideLayout3.xml"/><Relationship Id="rId5" Type="http://schemas.openxmlformats.org/officeDocument/2006/relationships/image" Target="../media/image16.emf"/><Relationship Id="rId4" Type="http://schemas.openxmlformats.org/officeDocument/2006/relationships/image" Target="../media/image15.e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10.emf"/><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10.emf"/><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3.xml"/><Relationship Id="rId4" Type="http://schemas.openxmlformats.org/officeDocument/2006/relationships/image" Target="../media/image14.emf"/></Relationships>
</file>

<file path=ppt/slides/_rels/slide9.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CuadroTexto 1"/>
          <p:cNvSpPr txBox="1"/>
          <p:nvPr/>
        </p:nvSpPr>
        <p:spPr>
          <a:xfrm>
            <a:off x="1236687" y="1996657"/>
            <a:ext cx="3746018" cy="9079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lvl1pPr>
              <a:defRPr sz="2500" b="1">
                <a:solidFill>
                  <a:srgbClr val="FFFFFF"/>
                </a:solidFill>
                <a:latin typeface="+mn-lt"/>
                <a:ea typeface="+mn-ea"/>
                <a:cs typeface="+mn-cs"/>
                <a:sym typeface="Helvetica"/>
              </a:defRPr>
            </a:lvl1pPr>
          </a:lstStyle>
          <a:p>
            <a:r>
              <a:rPr lang="es-CO" sz="2800" dirty="0">
                <a:solidFill>
                  <a:schemeClr val="bg1"/>
                </a:solidFill>
              </a:rPr>
              <a:t>El plan de Negocio</a:t>
            </a:r>
          </a:p>
          <a:p>
            <a:endParaRPr dirty="0">
              <a:solidFill>
                <a:schemeClr val="bg1"/>
              </a:solidFill>
            </a:endParaRPr>
          </a:p>
        </p:txBody>
      </p:sp>
      <p:sp>
        <p:nvSpPr>
          <p:cNvPr id="96" name="Rectángulo 3"/>
          <p:cNvSpPr/>
          <p:nvPr/>
        </p:nvSpPr>
        <p:spPr>
          <a:xfrm>
            <a:off x="1278551" y="2518086"/>
            <a:ext cx="718489" cy="45720"/>
          </a:xfrm>
          <a:prstGeom prst="rect">
            <a:avLst/>
          </a:prstGeom>
          <a:solidFill>
            <a:srgbClr val="FFFFFF"/>
          </a:solidFill>
          <a:ln w="12700">
            <a:miter lim="400000"/>
          </a:ln>
        </p:spPr>
        <p:txBody>
          <a:bodyPr lIns="45719" rIns="45719" anchor="ctr"/>
          <a:lstStyle/>
          <a:p>
            <a:pPr algn="ctr">
              <a:defRPr>
                <a:solidFill>
                  <a:srgbClr val="FFFFFF"/>
                </a:solidFill>
              </a:defRPr>
            </a:pPr>
            <a:endParaRPr/>
          </a:p>
        </p:txBody>
      </p:sp>
      <p:pic>
        <p:nvPicPr>
          <p:cNvPr id="7" name="Imagen 6">
            <a:extLst>
              <a:ext uri="{FF2B5EF4-FFF2-40B4-BE49-F238E27FC236}">
                <a16:creationId xmlns:a16="http://schemas.microsoft.com/office/drawing/2014/main" id="{432FB57C-D13D-5D4A-8A5B-04459E5B9E12}"/>
              </a:ext>
            </a:extLst>
          </p:cNvPr>
          <p:cNvPicPr>
            <a:picLocks noChangeAspect="1"/>
          </p:cNvPicPr>
          <p:nvPr/>
        </p:nvPicPr>
        <p:blipFill>
          <a:blip r:embed="rId2"/>
          <a:stretch>
            <a:fillRect/>
          </a:stretch>
        </p:blipFill>
        <p:spPr>
          <a:xfrm>
            <a:off x="5913680" y="2018741"/>
            <a:ext cx="1346200" cy="1257300"/>
          </a:xfrm>
          <a:prstGeom prst="rect">
            <a:avLst/>
          </a:prstGeom>
        </p:spPr>
      </p:pic>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lamada rectangular redondeada 1">
            <a:extLst>
              <a:ext uri="{FF2B5EF4-FFF2-40B4-BE49-F238E27FC236}">
                <a16:creationId xmlns:a16="http://schemas.microsoft.com/office/drawing/2014/main" id="{27F157E7-6E0D-2547-B6DF-725DDBDDFEC6}"/>
              </a:ext>
            </a:extLst>
          </p:cNvPr>
          <p:cNvSpPr/>
          <p:nvPr/>
        </p:nvSpPr>
        <p:spPr>
          <a:xfrm>
            <a:off x="665201" y="448808"/>
            <a:ext cx="3268493" cy="965304"/>
          </a:xfrm>
          <a:prstGeom prst="wedgeRoundRectCallout">
            <a:avLst>
              <a:gd name="adj1" fmla="val -21652"/>
              <a:gd name="adj2" fmla="val 96644"/>
              <a:gd name="adj3" fmla="val 16667"/>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3" name="CuadroTexto 2">
            <a:extLst>
              <a:ext uri="{FF2B5EF4-FFF2-40B4-BE49-F238E27FC236}">
                <a16:creationId xmlns:a16="http://schemas.microsoft.com/office/drawing/2014/main" id="{1D78A641-55D4-6F4B-8255-99DA8693FCBD}"/>
              </a:ext>
            </a:extLst>
          </p:cNvPr>
          <p:cNvSpPr txBox="1"/>
          <p:nvPr/>
        </p:nvSpPr>
        <p:spPr>
          <a:xfrm>
            <a:off x="791661" y="556467"/>
            <a:ext cx="3025301" cy="769441"/>
          </a:xfrm>
          <a:prstGeom prst="rect">
            <a:avLst/>
          </a:prstGeom>
          <a:noFill/>
        </p:spPr>
        <p:txBody>
          <a:bodyPr wrap="square" rtlCol="0">
            <a:spAutoFit/>
          </a:bodyPr>
          <a:lstStyle/>
          <a:p>
            <a:pPr algn="ctr">
              <a:spcBef>
                <a:spcPct val="50000"/>
              </a:spcBef>
              <a:buFontTx/>
              <a:buNone/>
            </a:pPr>
            <a:r>
              <a:rPr lang="es-ES_tradnl" altLang="es-CO" sz="2200" b="1" i="1" dirty="0">
                <a:solidFill>
                  <a:srgbClr val="7030A0"/>
                </a:solidFill>
                <a:latin typeface="Calibri" panose="020F0502020204030204" pitchFamily="34" charset="0"/>
                <a:cs typeface="Calibri" panose="020F0502020204030204" pitchFamily="34" charset="0"/>
              </a:rPr>
              <a:t>Ya veo. En qué negocio están ? </a:t>
            </a:r>
          </a:p>
        </p:txBody>
      </p:sp>
      <p:pic>
        <p:nvPicPr>
          <p:cNvPr id="4" name="Imagen 3">
            <a:extLst>
              <a:ext uri="{FF2B5EF4-FFF2-40B4-BE49-F238E27FC236}">
                <a16:creationId xmlns:a16="http://schemas.microsoft.com/office/drawing/2014/main" id="{91B9AF79-E525-1F4E-BAFB-ADBE2ADB69E0}"/>
              </a:ext>
            </a:extLst>
          </p:cNvPr>
          <p:cNvPicPr>
            <a:picLocks noChangeAspect="1"/>
          </p:cNvPicPr>
          <p:nvPr/>
        </p:nvPicPr>
        <p:blipFill>
          <a:blip r:embed="rId2"/>
          <a:stretch>
            <a:fillRect/>
          </a:stretch>
        </p:blipFill>
        <p:spPr>
          <a:xfrm>
            <a:off x="1038539" y="2065714"/>
            <a:ext cx="1037256" cy="1037256"/>
          </a:xfrm>
          <a:prstGeom prst="rect">
            <a:avLst/>
          </a:prstGeom>
        </p:spPr>
      </p:pic>
      <p:sp>
        <p:nvSpPr>
          <p:cNvPr id="5" name="Llamada rectangular redondeada 4">
            <a:extLst>
              <a:ext uri="{FF2B5EF4-FFF2-40B4-BE49-F238E27FC236}">
                <a16:creationId xmlns:a16="http://schemas.microsoft.com/office/drawing/2014/main" id="{874039D3-684F-D14A-94A1-D71AFC4B0BDF}"/>
              </a:ext>
            </a:extLst>
          </p:cNvPr>
          <p:cNvSpPr/>
          <p:nvPr/>
        </p:nvSpPr>
        <p:spPr>
          <a:xfrm>
            <a:off x="758883" y="3709252"/>
            <a:ext cx="3537335" cy="762819"/>
          </a:xfrm>
          <a:prstGeom prst="wedgeRoundRectCallout">
            <a:avLst>
              <a:gd name="adj1" fmla="val -21993"/>
              <a:gd name="adj2" fmla="val -112506"/>
              <a:gd name="adj3" fmla="val 16667"/>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6" name="CuadroTexto 5">
            <a:extLst>
              <a:ext uri="{FF2B5EF4-FFF2-40B4-BE49-F238E27FC236}">
                <a16:creationId xmlns:a16="http://schemas.microsoft.com/office/drawing/2014/main" id="{BCD07A8D-A723-9247-8AFD-2ACC6D2F423C}"/>
              </a:ext>
            </a:extLst>
          </p:cNvPr>
          <p:cNvSpPr txBox="1"/>
          <p:nvPr/>
        </p:nvSpPr>
        <p:spPr>
          <a:xfrm>
            <a:off x="665201" y="3852240"/>
            <a:ext cx="3352244" cy="369332"/>
          </a:xfrm>
          <a:prstGeom prst="rect">
            <a:avLst/>
          </a:prstGeom>
          <a:noFill/>
        </p:spPr>
        <p:txBody>
          <a:bodyPr wrap="square" rtlCol="0">
            <a:spAutoFit/>
          </a:bodyPr>
          <a:lstStyle/>
          <a:p>
            <a:pPr algn="ctr">
              <a:spcBef>
                <a:spcPct val="50000"/>
              </a:spcBef>
              <a:buFontTx/>
              <a:buNone/>
            </a:pPr>
            <a:r>
              <a:rPr lang="es-ES_tradnl" altLang="es-CO" b="1" i="1" dirty="0">
                <a:solidFill>
                  <a:srgbClr val="7030A0"/>
                </a:solidFill>
                <a:latin typeface="Calibri" panose="020F0502020204030204" pitchFamily="34" charset="0"/>
                <a:cs typeface="Calibri" panose="020F0502020204030204" pitchFamily="34" charset="0"/>
              </a:rPr>
              <a:t>Pero… Quién exactamente ?</a:t>
            </a:r>
          </a:p>
        </p:txBody>
      </p:sp>
      <p:sp>
        <p:nvSpPr>
          <p:cNvPr id="7" name="Llamada rectangular redondeada 6">
            <a:extLst>
              <a:ext uri="{FF2B5EF4-FFF2-40B4-BE49-F238E27FC236}">
                <a16:creationId xmlns:a16="http://schemas.microsoft.com/office/drawing/2014/main" id="{8E3E7A3E-F840-804A-93EB-1C93D1AF5638}"/>
              </a:ext>
            </a:extLst>
          </p:cNvPr>
          <p:cNvSpPr/>
          <p:nvPr/>
        </p:nvSpPr>
        <p:spPr>
          <a:xfrm>
            <a:off x="3137998" y="1350542"/>
            <a:ext cx="3096425" cy="1097447"/>
          </a:xfrm>
          <a:prstGeom prst="wedgeRoundRectCallout">
            <a:avLst>
              <a:gd name="adj1" fmla="val -22329"/>
              <a:gd name="adj2" fmla="val 83664"/>
              <a:gd name="adj3" fmla="val 16667"/>
            </a:avLst>
          </a:prstGeom>
          <a:solidFill>
            <a:srgbClr val="C4FFD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CuadroTexto 7">
            <a:extLst>
              <a:ext uri="{FF2B5EF4-FFF2-40B4-BE49-F238E27FC236}">
                <a16:creationId xmlns:a16="http://schemas.microsoft.com/office/drawing/2014/main" id="{8B0841D8-0695-204D-8770-28B453F10C60}"/>
              </a:ext>
            </a:extLst>
          </p:cNvPr>
          <p:cNvSpPr txBox="1"/>
          <p:nvPr/>
        </p:nvSpPr>
        <p:spPr>
          <a:xfrm>
            <a:off x="3401497" y="1465434"/>
            <a:ext cx="2569426" cy="769441"/>
          </a:xfrm>
          <a:prstGeom prst="rect">
            <a:avLst/>
          </a:prstGeom>
          <a:noFill/>
        </p:spPr>
        <p:txBody>
          <a:bodyPr wrap="square" rtlCol="0">
            <a:spAutoFit/>
          </a:bodyPr>
          <a:lstStyle/>
          <a:p>
            <a:pPr algn="ctr">
              <a:spcBef>
                <a:spcPct val="50000"/>
              </a:spcBef>
              <a:buFontTx/>
              <a:buNone/>
            </a:pPr>
            <a:r>
              <a:rPr lang="es-ES_tradnl" altLang="es-CO" sz="2200" b="1" i="1" dirty="0">
                <a:solidFill>
                  <a:srgbClr val="002060"/>
                </a:solidFill>
                <a:latin typeface="Calibri" panose="020F0502020204030204" pitchFamily="34" charset="0"/>
                <a:cs typeface="Calibri" panose="020F0502020204030204" pitchFamily="34" charset="0"/>
              </a:rPr>
              <a:t>Fabricación de Muebles de jardín</a:t>
            </a:r>
          </a:p>
        </p:txBody>
      </p:sp>
      <p:pic>
        <p:nvPicPr>
          <p:cNvPr id="9" name="Imagen 8">
            <a:extLst>
              <a:ext uri="{FF2B5EF4-FFF2-40B4-BE49-F238E27FC236}">
                <a16:creationId xmlns:a16="http://schemas.microsoft.com/office/drawing/2014/main" id="{0409C363-0441-FA4F-B7C2-341439F4916A}"/>
              </a:ext>
            </a:extLst>
          </p:cNvPr>
          <p:cNvPicPr>
            <a:picLocks noChangeAspect="1"/>
          </p:cNvPicPr>
          <p:nvPr/>
        </p:nvPicPr>
        <p:blipFill>
          <a:blip r:embed="rId3"/>
          <a:stretch>
            <a:fillRect/>
          </a:stretch>
        </p:blipFill>
        <p:spPr>
          <a:xfrm>
            <a:off x="4216310" y="2766420"/>
            <a:ext cx="939800" cy="673100"/>
          </a:xfrm>
          <a:prstGeom prst="rect">
            <a:avLst/>
          </a:prstGeom>
        </p:spPr>
      </p:pic>
      <p:sp>
        <p:nvSpPr>
          <p:cNvPr id="10" name="Llamada rectangular redondeada 9">
            <a:extLst>
              <a:ext uri="{FF2B5EF4-FFF2-40B4-BE49-F238E27FC236}">
                <a16:creationId xmlns:a16="http://schemas.microsoft.com/office/drawing/2014/main" id="{02CF57E7-7ED8-E944-A597-50D5F122CCE4}"/>
              </a:ext>
            </a:extLst>
          </p:cNvPr>
          <p:cNvSpPr/>
          <p:nvPr/>
        </p:nvSpPr>
        <p:spPr>
          <a:xfrm>
            <a:off x="4954829" y="3575487"/>
            <a:ext cx="3442113" cy="1292170"/>
          </a:xfrm>
          <a:prstGeom prst="wedgeRoundRectCallout">
            <a:avLst>
              <a:gd name="adj1" fmla="val -60559"/>
              <a:gd name="adj2" fmla="val -53658"/>
              <a:gd name="adj3" fmla="val 16667"/>
            </a:avLst>
          </a:prstGeom>
          <a:solidFill>
            <a:srgbClr val="C4FFD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1" name="CuadroTexto 10">
            <a:extLst>
              <a:ext uri="{FF2B5EF4-FFF2-40B4-BE49-F238E27FC236}">
                <a16:creationId xmlns:a16="http://schemas.microsoft.com/office/drawing/2014/main" id="{584B609C-078E-C647-9923-278B117B7464}"/>
              </a:ext>
            </a:extLst>
          </p:cNvPr>
          <p:cNvSpPr txBox="1"/>
          <p:nvPr/>
        </p:nvSpPr>
        <p:spPr>
          <a:xfrm>
            <a:off x="5073655" y="3893918"/>
            <a:ext cx="3311462" cy="655308"/>
          </a:xfrm>
          <a:prstGeom prst="rect">
            <a:avLst/>
          </a:prstGeom>
          <a:noFill/>
        </p:spPr>
        <p:txBody>
          <a:bodyPr wrap="square" rtlCol="0">
            <a:spAutoFit/>
          </a:bodyPr>
          <a:lstStyle/>
          <a:p>
            <a:pPr algn="ctr">
              <a:lnSpc>
                <a:spcPct val="75000"/>
              </a:lnSpc>
              <a:spcBef>
                <a:spcPct val="50000"/>
              </a:spcBef>
              <a:buFontTx/>
              <a:buNone/>
            </a:pPr>
            <a:r>
              <a:rPr lang="es-ES_tradnl" altLang="es-CO" b="1" i="1" dirty="0">
                <a:solidFill>
                  <a:srgbClr val="002060"/>
                </a:solidFill>
                <a:latin typeface="Calibri" panose="020F0502020204030204" pitchFamily="34" charset="0"/>
                <a:cs typeface="Calibri" panose="020F0502020204030204" pitchFamily="34" charset="0"/>
              </a:rPr>
              <a:t>Este… cualquiera con ¡un jardín!</a:t>
            </a:r>
          </a:p>
          <a:p>
            <a:pPr algn="ctr">
              <a:lnSpc>
                <a:spcPct val="75000"/>
              </a:lnSpc>
              <a:spcBef>
                <a:spcPct val="50000"/>
              </a:spcBef>
              <a:buFontTx/>
              <a:buNone/>
            </a:pPr>
            <a:r>
              <a:rPr lang="es-ES_tradnl" altLang="es-CO" b="1" i="1" dirty="0">
                <a:solidFill>
                  <a:srgbClr val="002060"/>
                </a:solidFill>
                <a:latin typeface="Calibri" panose="020F0502020204030204" pitchFamily="34" charset="0"/>
                <a:cs typeface="Calibri" panose="020F0502020204030204" pitchFamily="34" charset="0"/>
              </a:rPr>
              <a:t>(sonrisa de orgullo)</a:t>
            </a:r>
          </a:p>
        </p:txBody>
      </p:sp>
      <p:pic>
        <p:nvPicPr>
          <p:cNvPr id="12" name="Imagen 11">
            <a:extLst>
              <a:ext uri="{FF2B5EF4-FFF2-40B4-BE49-F238E27FC236}">
                <a16:creationId xmlns:a16="http://schemas.microsoft.com/office/drawing/2014/main" id="{A1CDF588-A40C-4144-87A2-D69C93AC9F56}"/>
              </a:ext>
            </a:extLst>
          </p:cNvPr>
          <p:cNvPicPr>
            <a:picLocks noChangeAspect="1"/>
          </p:cNvPicPr>
          <p:nvPr/>
        </p:nvPicPr>
        <p:blipFill>
          <a:blip r:embed="rId4"/>
          <a:stretch>
            <a:fillRect/>
          </a:stretch>
        </p:blipFill>
        <p:spPr>
          <a:xfrm>
            <a:off x="5274683" y="2858495"/>
            <a:ext cx="292100" cy="488950"/>
          </a:xfrm>
          <a:prstGeom prst="rect">
            <a:avLst/>
          </a:prstGeom>
        </p:spPr>
      </p:pic>
    </p:spTree>
    <p:extLst>
      <p:ext uri="{BB962C8B-B14F-4D97-AF65-F5344CB8AC3E}">
        <p14:creationId xmlns:p14="http://schemas.microsoft.com/office/powerpoint/2010/main" val="2811580884"/>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lamada rectangular redondeada 1">
            <a:extLst>
              <a:ext uri="{FF2B5EF4-FFF2-40B4-BE49-F238E27FC236}">
                <a16:creationId xmlns:a16="http://schemas.microsoft.com/office/drawing/2014/main" id="{81492675-68D0-DB49-AC98-7C326E087B98}"/>
              </a:ext>
            </a:extLst>
          </p:cNvPr>
          <p:cNvSpPr/>
          <p:nvPr/>
        </p:nvSpPr>
        <p:spPr>
          <a:xfrm>
            <a:off x="1379324" y="831100"/>
            <a:ext cx="4627015" cy="1084369"/>
          </a:xfrm>
          <a:prstGeom prst="wedgeRoundRectCallout">
            <a:avLst>
              <a:gd name="adj1" fmla="val -21807"/>
              <a:gd name="adj2" fmla="val 119601"/>
              <a:gd name="adj3" fmla="val 16667"/>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3" name="CuadroTexto 2">
            <a:extLst>
              <a:ext uri="{FF2B5EF4-FFF2-40B4-BE49-F238E27FC236}">
                <a16:creationId xmlns:a16="http://schemas.microsoft.com/office/drawing/2014/main" id="{A8043E12-E499-A440-8D69-0E696123E267}"/>
              </a:ext>
            </a:extLst>
          </p:cNvPr>
          <p:cNvSpPr txBox="1"/>
          <p:nvPr/>
        </p:nvSpPr>
        <p:spPr>
          <a:xfrm>
            <a:off x="1530102" y="929181"/>
            <a:ext cx="4325457" cy="830997"/>
          </a:xfrm>
          <a:prstGeom prst="rect">
            <a:avLst/>
          </a:prstGeom>
          <a:noFill/>
        </p:spPr>
        <p:txBody>
          <a:bodyPr wrap="square" rtlCol="0">
            <a:spAutoFit/>
          </a:bodyPr>
          <a:lstStyle/>
          <a:p>
            <a:pPr>
              <a:spcBef>
                <a:spcPct val="50000"/>
              </a:spcBef>
              <a:buFontTx/>
              <a:buNone/>
            </a:pPr>
            <a:r>
              <a:rPr lang="es-ES_tradnl" altLang="es-CO" sz="2400" b="1" i="1" dirty="0">
                <a:solidFill>
                  <a:srgbClr val="7030A0"/>
                </a:solidFill>
                <a:latin typeface="Trebuchet MS" panose="020B0603020202020204" pitchFamily="34" charset="0"/>
              </a:rPr>
              <a:t>Bueno... ¿ Qué hay acerca de la competencia ?</a:t>
            </a:r>
          </a:p>
        </p:txBody>
      </p:sp>
      <p:pic>
        <p:nvPicPr>
          <p:cNvPr id="4" name="Imagen 3">
            <a:extLst>
              <a:ext uri="{FF2B5EF4-FFF2-40B4-BE49-F238E27FC236}">
                <a16:creationId xmlns:a16="http://schemas.microsoft.com/office/drawing/2014/main" id="{641A35DE-BD7D-934F-825F-0E3052DAE6CE}"/>
              </a:ext>
            </a:extLst>
          </p:cNvPr>
          <p:cNvPicPr>
            <a:picLocks noChangeAspect="1"/>
          </p:cNvPicPr>
          <p:nvPr/>
        </p:nvPicPr>
        <p:blipFill>
          <a:blip r:embed="rId2"/>
          <a:stretch>
            <a:fillRect/>
          </a:stretch>
        </p:blipFill>
        <p:spPr>
          <a:xfrm>
            <a:off x="2205555" y="2942628"/>
            <a:ext cx="1037256" cy="1037256"/>
          </a:xfrm>
          <a:prstGeom prst="rect">
            <a:avLst/>
          </a:prstGeom>
        </p:spPr>
      </p:pic>
      <p:sp>
        <p:nvSpPr>
          <p:cNvPr id="5" name="Llamada rectangular redondeada 4">
            <a:extLst>
              <a:ext uri="{FF2B5EF4-FFF2-40B4-BE49-F238E27FC236}">
                <a16:creationId xmlns:a16="http://schemas.microsoft.com/office/drawing/2014/main" id="{A1801802-FE55-D844-900D-4C728E260D57}"/>
              </a:ext>
            </a:extLst>
          </p:cNvPr>
          <p:cNvSpPr/>
          <p:nvPr/>
        </p:nvSpPr>
        <p:spPr>
          <a:xfrm>
            <a:off x="4780278" y="1705343"/>
            <a:ext cx="2528126" cy="1084369"/>
          </a:xfrm>
          <a:prstGeom prst="wedgeRoundRectCallout">
            <a:avLst>
              <a:gd name="adj1" fmla="val 22170"/>
              <a:gd name="adj2" fmla="val 112260"/>
              <a:gd name="adj3" fmla="val 16667"/>
            </a:avLst>
          </a:prstGeom>
          <a:solidFill>
            <a:srgbClr val="C4FFD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6" name="CuadroTexto 5">
            <a:extLst>
              <a:ext uri="{FF2B5EF4-FFF2-40B4-BE49-F238E27FC236}">
                <a16:creationId xmlns:a16="http://schemas.microsoft.com/office/drawing/2014/main" id="{4BDE65E8-F339-CC4C-9624-4A7116B1BB2E}"/>
              </a:ext>
            </a:extLst>
          </p:cNvPr>
          <p:cNvSpPr txBox="1"/>
          <p:nvPr/>
        </p:nvSpPr>
        <p:spPr>
          <a:xfrm>
            <a:off x="4835773" y="1868483"/>
            <a:ext cx="2417135" cy="769441"/>
          </a:xfrm>
          <a:prstGeom prst="rect">
            <a:avLst/>
          </a:prstGeom>
          <a:noFill/>
        </p:spPr>
        <p:txBody>
          <a:bodyPr wrap="square" rtlCol="0">
            <a:spAutoFit/>
          </a:bodyPr>
          <a:lstStyle/>
          <a:p>
            <a:pPr algn="ctr">
              <a:spcBef>
                <a:spcPct val="50000"/>
              </a:spcBef>
              <a:buFontTx/>
              <a:buNone/>
            </a:pPr>
            <a:r>
              <a:rPr lang="es-ES_tradnl" altLang="es-CO" sz="2200" b="1" i="1" dirty="0">
                <a:solidFill>
                  <a:srgbClr val="002060"/>
                </a:solidFill>
                <a:latin typeface="Calibri" panose="020F0502020204030204" pitchFamily="34" charset="0"/>
                <a:cs typeface="Calibri" panose="020F0502020204030204" pitchFamily="34" charset="0"/>
              </a:rPr>
              <a:t>NO HAY </a:t>
            </a:r>
            <a:br>
              <a:rPr lang="es-ES_tradnl" altLang="es-CO" sz="2200" b="1" i="1" dirty="0">
                <a:solidFill>
                  <a:srgbClr val="002060"/>
                </a:solidFill>
                <a:latin typeface="Calibri" panose="020F0502020204030204" pitchFamily="34" charset="0"/>
                <a:cs typeface="Calibri" panose="020F0502020204030204" pitchFamily="34" charset="0"/>
              </a:rPr>
            </a:br>
            <a:r>
              <a:rPr lang="es-ES_tradnl" altLang="es-CO" sz="2200" b="1" i="1" dirty="0">
                <a:solidFill>
                  <a:srgbClr val="002060"/>
                </a:solidFill>
                <a:latin typeface="Calibri" panose="020F0502020204030204" pitchFamily="34" charset="0"/>
                <a:cs typeface="Calibri" panose="020F0502020204030204" pitchFamily="34" charset="0"/>
              </a:rPr>
              <a:t>NINGUNA</a:t>
            </a:r>
          </a:p>
        </p:txBody>
      </p:sp>
      <p:pic>
        <p:nvPicPr>
          <p:cNvPr id="7" name="Imagen 6">
            <a:extLst>
              <a:ext uri="{FF2B5EF4-FFF2-40B4-BE49-F238E27FC236}">
                <a16:creationId xmlns:a16="http://schemas.microsoft.com/office/drawing/2014/main" id="{A8D29AA2-A967-C045-BBC4-12FC56D2D2E7}"/>
              </a:ext>
            </a:extLst>
          </p:cNvPr>
          <p:cNvPicPr>
            <a:picLocks noChangeAspect="1"/>
          </p:cNvPicPr>
          <p:nvPr/>
        </p:nvPicPr>
        <p:blipFill>
          <a:blip r:embed="rId3"/>
          <a:stretch>
            <a:fillRect/>
          </a:stretch>
        </p:blipFill>
        <p:spPr>
          <a:xfrm>
            <a:off x="6110452" y="3753163"/>
            <a:ext cx="939800" cy="673100"/>
          </a:xfrm>
          <a:prstGeom prst="rect">
            <a:avLst/>
          </a:prstGeom>
        </p:spPr>
      </p:pic>
    </p:spTree>
    <p:extLst>
      <p:ext uri="{BB962C8B-B14F-4D97-AF65-F5344CB8AC3E}">
        <p14:creationId xmlns:p14="http://schemas.microsoft.com/office/powerpoint/2010/main" val="3014105906"/>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lamada rectangular redondeada 1">
            <a:extLst>
              <a:ext uri="{FF2B5EF4-FFF2-40B4-BE49-F238E27FC236}">
                <a16:creationId xmlns:a16="http://schemas.microsoft.com/office/drawing/2014/main" id="{DBCFFF94-A5C6-1346-853D-DCA531DBC048}"/>
              </a:ext>
            </a:extLst>
          </p:cNvPr>
          <p:cNvSpPr/>
          <p:nvPr/>
        </p:nvSpPr>
        <p:spPr>
          <a:xfrm>
            <a:off x="881229" y="537851"/>
            <a:ext cx="4627015" cy="1421312"/>
          </a:xfrm>
          <a:prstGeom prst="wedgeRoundRectCallout">
            <a:avLst>
              <a:gd name="adj1" fmla="val -22091"/>
              <a:gd name="adj2" fmla="val 81803"/>
              <a:gd name="adj3" fmla="val 16667"/>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3" name="CuadroTexto 2">
            <a:extLst>
              <a:ext uri="{FF2B5EF4-FFF2-40B4-BE49-F238E27FC236}">
                <a16:creationId xmlns:a16="http://schemas.microsoft.com/office/drawing/2014/main" id="{EA87AA9D-04B5-3746-97FA-4858141828F5}"/>
              </a:ext>
            </a:extLst>
          </p:cNvPr>
          <p:cNvSpPr txBox="1"/>
          <p:nvPr/>
        </p:nvSpPr>
        <p:spPr>
          <a:xfrm>
            <a:off x="1080647" y="537851"/>
            <a:ext cx="4325457" cy="1200329"/>
          </a:xfrm>
          <a:prstGeom prst="rect">
            <a:avLst/>
          </a:prstGeom>
          <a:noFill/>
        </p:spPr>
        <p:txBody>
          <a:bodyPr wrap="square" rtlCol="0">
            <a:spAutoFit/>
          </a:bodyPr>
          <a:lstStyle/>
          <a:p>
            <a:pPr>
              <a:spcBef>
                <a:spcPct val="50000"/>
              </a:spcBef>
              <a:buFontTx/>
              <a:buNone/>
            </a:pPr>
            <a:r>
              <a:rPr lang="es-ES_tradnl" altLang="es-CO" sz="2400" b="1" i="1" dirty="0">
                <a:solidFill>
                  <a:srgbClr val="7030A0"/>
                </a:solidFill>
                <a:latin typeface="Calibri" panose="020F0502020204030204" pitchFamily="34" charset="0"/>
                <a:cs typeface="Calibri" panose="020F0502020204030204" pitchFamily="34" charset="0"/>
              </a:rPr>
              <a:t>Yo deseo saber. ¿ Por qué y qué parte del mercado piensan abarcar ?</a:t>
            </a:r>
          </a:p>
        </p:txBody>
      </p:sp>
      <p:pic>
        <p:nvPicPr>
          <p:cNvPr id="4" name="Imagen 3">
            <a:extLst>
              <a:ext uri="{FF2B5EF4-FFF2-40B4-BE49-F238E27FC236}">
                <a16:creationId xmlns:a16="http://schemas.microsoft.com/office/drawing/2014/main" id="{4816CB40-9FFA-D44C-B090-6DE4A8D569E0}"/>
              </a:ext>
            </a:extLst>
          </p:cNvPr>
          <p:cNvPicPr>
            <a:picLocks noChangeAspect="1"/>
          </p:cNvPicPr>
          <p:nvPr/>
        </p:nvPicPr>
        <p:blipFill>
          <a:blip r:embed="rId2"/>
          <a:stretch>
            <a:fillRect/>
          </a:stretch>
        </p:blipFill>
        <p:spPr>
          <a:xfrm>
            <a:off x="1575135" y="2571750"/>
            <a:ext cx="1037256" cy="1037256"/>
          </a:xfrm>
          <a:prstGeom prst="rect">
            <a:avLst/>
          </a:prstGeom>
        </p:spPr>
      </p:pic>
      <p:sp>
        <p:nvSpPr>
          <p:cNvPr id="5" name="Llamada rectangular redondeada 4">
            <a:extLst>
              <a:ext uri="{FF2B5EF4-FFF2-40B4-BE49-F238E27FC236}">
                <a16:creationId xmlns:a16="http://schemas.microsoft.com/office/drawing/2014/main" id="{26CE544B-9390-5B47-A8CA-8F906C350BE4}"/>
              </a:ext>
            </a:extLst>
          </p:cNvPr>
          <p:cNvSpPr/>
          <p:nvPr/>
        </p:nvSpPr>
        <p:spPr>
          <a:xfrm>
            <a:off x="4343552" y="1559164"/>
            <a:ext cx="3091881" cy="1558764"/>
          </a:xfrm>
          <a:prstGeom prst="wedgeRoundRectCallout">
            <a:avLst>
              <a:gd name="adj1" fmla="val 21919"/>
              <a:gd name="adj2" fmla="val 85912"/>
              <a:gd name="adj3" fmla="val 16667"/>
            </a:avLst>
          </a:prstGeom>
          <a:solidFill>
            <a:srgbClr val="C4FFD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6" name="CuadroTexto 5">
            <a:extLst>
              <a:ext uri="{FF2B5EF4-FFF2-40B4-BE49-F238E27FC236}">
                <a16:creationId xmlns:a16="http://schemas.microsoft.com/office/drawing/2014/main" id="{CEBAAEE8-5943-D04E-8C96-C3AE662DC6EF}"/>
              </a:ext>
            </a:extLst>
          </p:cNvPr>
          <p:cNvSpPr txBox="1"/>
          <p:nvPr/>
        </p:nvSpPr>
        <p:spPr>
          <a:xfrm>
            <a:off x="4671391" y="1695751"/>
            <a:ext cx="2569426" cy="1200329"/>
          </a:xfrm>
          <a:prstGeom prst="rect">
            <a:avLst/>
          </a:prstGeom>
          <a:noFill/>
        </p:spPr>
        <p:txBody>
          <a:bodyPr wrap="square" rtlCol="0">
            <a:spAutoFit/>
          </a:bodyPr>
          <a:lstStyle/>
          <a:p>
            <a:pPr>
              <a:spcBef>
                <a:spcPct val="50000"/>
              </a:spcBef>
              <a:buFontTx/>
              <a:buNone/>
            </a:pPr>
            <a:r>
              <a:rPr lang="es-ES_tradnl" altLang="es-CO" sz="2400" b="1" i="1" dirty="0">
                <a:solidFill>
                  <a:srgbClr val="002060"/>
                </a:solidFill>
                <a:latin typeface="Trebuchet MS" panose="020B0603020202020204" pitchFamily="34" charset="0"/>
              </a:rPr>
              <a:t>¡Oh!.. Una buena parte… bastante.</a:t>
            </a:r>
          </a:p>
        </p:txBody>
      </p:sp>
      <p:pic>
        <p:nvPicPr>
          <p:cNvPr id="7" name="Imagen 6">
            <a:extLst>
              <a:ext uri="{FF2B5EF4-FFF2-40B4-BE49-F238E27FC236}">
                <a16:creationId xmlns:a16="http://schemas.microsoft.com/office/drawing/2014/main" id="{D72164C8-86F0-5247-B138-1A624F8F11DA}"/>
              </a:ext>
            </a:extLst>
          </p:cNvPr>
          <p:cNvPicPr>
            <a:picLocks noChangeAspect="1"/>
          </p:cNvPicPr>
          <p:nvPr/>
        </p:nvPicPr>
        <p:blipFill>
          <a:blip r:embed="rId3"/>
          <a:stretch>
            <a:fillRect/>
          </a:stretch>
        </p:blipFill>
        <p:spPr>
          <a:xfrm>
            <a:off x="6118202" y="3802691"/>
            <a:ext cx="939800" cy="673100"/>
          </a:xfrm>
          <a:prstGeom prst="rect">
            <a:avLst/>
          </a:prstGeom>
        </p:spPr>
      </p:pic>
    </p:spTree>
    <p:extLst>
      <p:ext uri="{BB962C8B-B14F-4D97-AF65-F5344CB8AC3E}">
        <p14:creationId xmlns:p14="http://schemas.microsoft.com/office/powerpoint/2010/main" val="1066165409"/>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lamada rectangular redondeada 1">
            <a:extLst>
              <a:ext uri="{FF2B5EF4-FFF2-40B4-BE49-F238E27FC236}">
                <a16:creationId xmlns:a16="http://schemas.microsoft.com/office/drawing/2014/main" id="{F29429FA-9C29-1141-AE25-5F95FD0929F8}"/>
              </a:ext>
            </a:extLst>
          </p:cNvPr>
          <p:cNvSpPr/>
          <p:nvPr/>
        </p:nvSpPr>
        <p:spPr>
          <a:xfrm>
            <a:off x="788996" y="475908"/>
            <a:ext cx="6352406" cy="1604189"/>
          </a:xfrm>
          <a:prstGeom prst="wedgeRoundRectCallout">
            <a:avLst>
              <a:gd name="adj1" fmla="val -21824"/>
              <a:gd name="adj2" fmla="val 101076"/>
              <a:gd name="adj3" fmla="val 16667"/>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3" name="CuadroTexto 2">
            <a:extLst>
              <a:ext uri="{FF2B5EF4-FFF2-40B4-BE49-F238E27FC236}">
                <a16:creationId xmlns:a16="http://schemas.microsoft.com/office/drawing/2014/main" id="{1C812F3E-5285-4D4B-BA72-8565BBD0846C}"/>
              </a:ext>
            </a:extLst>
          </p:cNvPr>
          <p:cNvSpPr txBox="1"/>
          <p:nvPr/>
        </p:nvSpPr>
        <p:spPr>
          <a:xfrm>
            <a:off x="938040" y="768225"/>
            <a:ext cx="6745149" cy="1458861"/>
          </a:xfrm>
          <a:prstGeom prst="rect">
            <a:avLst/>
          </a:prstGeom>
          <a:noFill/>
        </p:spPr>
        <p:txBody>
          <a:bodyPr wrap="square" rtlCol="0">
            <a:spAutoFit/>
          </a:bodyPr>
          <a:lstStyle/>
          <a:p>
            <a:pPr>
              <a:spcBef>
                <a:spcPct val="50000"/>
              </a:spcBef>
              <a:buFontTx/>
              <a:buNone/>
            </a:pPr>
            <a:r>
              <a:rPr lang="es-ES_tradnl" altLang="es-CO" sz="2400" b="1" i="1" dirty="0">
                <a:solidFill>
                  <a:srgbClr val="7030A0"/>
                </a:solidFill>
                <a:latin typeface="Trebuchet MS" panose="020B0603020202020204" pitchFamily="34" charset="0"/>
              </a:rPr>
              <a:t>¿ Y cuanto costará hacer una mesa ?</a:t>
            </a:r>
          </a:p>
          <a:p>
            <a:pPr>
              <a:lnSpc>
                <a:spcPct val="70000"/>
              </a:lnSpc>
              <a:spcBef>
                <a:spcPct val="50000"/>
              </a:spcBef>
              <a:buFontTx/>
              <a:buNone/>
            </a:pPr>
            <a:r>
              <a:rPr lang="es-ES_tradnl" altLang="es-CO" sz="2400" b="1" i="1" dirty="0">
                <a:solidFill>
                  <a:srgbClr val="7030A0"/>
                </a:solidFill>
                <a:latin typeface="Trebuchet MS" panose="020B0603020202020204" pitchFamily="34" charset="0"/>
              </a:rPr>
              <a:t>¿Cuanto tiempo emplearán haciéndola?</a:t>
            </a:r>
          </a:p>
          <a:p>
            <a:pPr>
              <a:spcBef>
                <a:spcPct val="50000"/>
              </a:spcBef>
              <a:buFontTx/>
              <a:buNone/>
            </a:pPr>
            <a:endParaRPr lang="es-ES_tradnl" altLang="es-CO" sz="2400" b="1" i="1" dirty="0">
              <a:solidFill>
                <a:srgbClr val="7030A0"/>
              </a:solidFill>
              <a:latin typeface="Trebuchet MS" panose="020B0603020202020204" pitchFamily="34" charset="0"/>
            </a:endParaRPr>
          </a:p>
        </p:txBody>
      </p:sp>
      <p:pic>
        <p:nvPicPr>
          <p:cNvPr id="4" name="Imagen 3">
            <a:extLst>
              <a:ext uri="{FF2B5EF4-FFF2-40B4-BE49-F238E27FC236}">
                <a16:creationId xmlns:a16="http://schemas.microsoft.com/office/drawing/2014/main" id="{468CE62C-D624-7649-A09B-5F90244D6690}"/>
              </a:ext>
            </a:extLst>
          </p:cNvPr>
          <p:cNvPicPr>
            <a:picLocks noChangeAspect="1"/>
          </p:cNvPicPr>
          <p:nvPr/>
        </p:nvPicPr>
        <p:blipFill>
          <a:blip r:embed="rId2"/>
          <a:stretch>
            <a:fillRect/>
          </a:stretch>
        </p:blipFill>
        <p:spPr>
          <a:xfrm>
            <a:off x="2020909" y="3132442"/>
            <a:ext cx="1037256" cy="1037256"/>
          </a:xfrm>
          <a:prstGeom prst="rect">
            <a:avLst/>
          </a:prstGeom>
        </p:spPr>
      </p:pic>
      <p:sp>
        <p:nvSpPr>
          <p:cNvPr id="5" name="Llamada rectangular redondeada 4">
            <a:extLst>
              <a:ext uri="{FF2B5EF4-FFF2-40B4-BE49-F238E27FC236}">
                <a16:creationId xmlns:a16="http://schemas.microsoft.com/office/drawing/2014/main" id="{C895191C-2CD2-3048-AE8C-9CBC43268DED}"/>
              </a:ext>
            </a:extLst>
          </p:cNvPr>
          <p:cNvSpPr/>
          <p:nvPr/>
        </p:nvSpPr>
        <p:spPr>
          <a:xfrm>
            <a:off x="4718050" y="1939048"/>
            <a:ext cx="3091881" cy="1193394"/>
          </a:xfrm>
          <a:prstGeom prst="wedgeRoundRectCallout">
            <a:avLst>
              <a:gd name="adj1" fmla="val 22170"/>
              <a:gd name="adj2" fmla="val 112260"/>
              <a:gd name="adj3" fmla="val 16667"/>
            </a:avLst>
          </a:prstGeom>
          <a:solidFill>
            <a:srgbClr val="C4FFD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6" name="CuadroTexto 5">
            <a:extLst>
              <a:ext uri="{FF2B5EF4-FFF2-40B4-BE49-F238E27FC236}">
                <a16:creationId xmlns:a16="http://schemas.microsoft.com/office/drawing/2014/main" id="{4B287287-A02C-5042-BDCB-3BBBB804A7EA}"/>
              </a:ext>
            </a:extLst>
          </p:cNvPr>
          <p:cNvSpPr txBox="1"/>
          <p:nvPr/>
        </p:nvSpPr>
        <p:spPr>
          <a:xfrm>
            <a:off x="5144320" y="2090349"/>
            <a:ext cx="2540304" cy="830997"/>
          </a:xfrm>
          <a:prstGeom prst="rect">
            <a:avLst/>
          </a:prstGeom>
          <a:noFill/>
        </p:spPr>
        <p:txBody>
          <a:bodyPr wrap="square" rtlCol="0">
            <a:spAutoFit/>
          </a:bodyPr>
          <a:lstStyle/>
          <a:p>
            <a:pPr>
              <a:spcBef>
                <a:spcPct val="50000"/>
              </a:spcBef>
              <a:buFontTx/>
              <a:buNone/>
            </a:pPr>
            <a:r>
              <a:rPr lang="es-ES_tradnl" altLang="es-CO" sz="2400" b="1" i="1" dirty="0">
                <a:solidFill>
                  <a:srgbClr val="002060"/>
                </a:solidFill>
                <a:latin typeface="Trebuchet MS" panose="020B0603020202020204" pitchFamily="34" charset="0"/>
              </a:rPr>
              <a:t>¡No mucho!</a:t>
            </a:r>
            <a:br>
              <a:rPr lang="es-ES_tradnl" altLang="es-CO" sz="2400" b="1" i="1" dirty="0">
                <a:solidFill>
                  <a:srgbClr val="002060"/>
                </a:solidFill>
                <a:latin typeface="Trebuchet MS" panose="020B0603020202020204" pitchFamily="34" charset="0"/>
              </a:rPr>
            </a:br>
            <a:r>
              <a:rPr lang="es-ES_tradnl" altLang="es-CO" sz="2400" b="1" i="1" dirty="0">
                <a:solidFill>
                  <a:srgbClr val="002060"/>
                </a:solidFill>
                <a:latin typeface="Trebuchet MS" panose="020B0603020202020204" pitchFamily="34" charset="0"/>
              </a:rPr>
              <a:t>¡Corto Tiempo!</a:t>
            </a:r>
          </a:p>
        </p:txBody>
      </p:sp>
      <p:pic>
        <p:nvPicPr>
          <p:cNvPr id="7" name="Imagen 6">
            <a:extLst>
              <a:ext uri="{FF2B5EF4-FFF2-40B4-BE49-F238E27FC236}">
                <a16:creationId xmlns:a16="http://schemas.microsoft.com/office/drawing/2014/main" id="{64EDBB41-C4C5-AD42-8BA4-6789F1B94D29}"/>
              </a:ext>
            </a:extLst>
          </p:cNvPr>
          <p:cNvPicPr>
            <a:picLocks noChangeAspect="1"/>
          </p:cNvPicPr>
          <p:nvPr/>
        </p:nvPicPr>
        <p:blipFill>
          <a:blip r:embed="rId3"/>
          <a:stretch>
            <a:fillRect/>
          </a:stretch>
        </p:blipFill>
        <p:spPr>
          <a:xfrm>
            <a:off x="6502367" y="4038725"/>
            <a:ext cx="939800" cy="673100"/>
          </a:xfrm>
          <a:prstGeom prst="rect">
            <a:avLst/>
          </a:prstGeom>
        </p:spPr>
      </p:pic>
      <p:pic>
        <p:nvPicPr>
          <p:cNvPr id="8" name="Imagen 7">
            <a:extLst>
              <a:ext uri="{FF2B5EF4-FFF2-40B4-BE49-F238E27FC236}">
                <a16:creationId xmlns:a16="http://schemas.microsoft.com/office/drawing/2014/main" id="{E76CE669-9D1D-9F45-992C-3CD4D67A9011}"/>
              </a:ext>
            </a:extLst>
          </p:cNvPr>
          <p:cNvPicPr>
            <a:picLocks noChangeAspect="1"/>
          </p:cNvPicPr>
          <p:nvPr/>
        </p:nvPicPr>
        <p:blipFill>
          <a:blip r:embed="rId4"/>
          <a:stretch>
            <a:fillRect/>
          </a:stretch>
        </p:blipFill>
        <p:spPr>
          <a:xfrm>
            <a:off x="3058165" y="2783830"/>
            <a:ext cx="697527" cy="708598"/>
          </a:xfrm>
          <a:prstGeom prst="rect">
            <a:avLst/>
          </a:prstGeom>
        </p:spPr>
      </p:pic>
    </p:spTree>
    <p:extLst>
      <p:ext uri="{BB962C8B-B14F-4D97-AF65-F5344CB8AC3E}">
        <p14:creationId xmlns:p14="http://schemas.microsoft.com/office/powerpoint/2010/main" val="3512046521"/>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lamada rectangular redondeada 1">
            <a:extLst>
              <a:ext uri="{FF2B5EF4-FFF2-40B4-BE49-F238E27FC236}">
                <a16:creationId xmlns:a16="http://schemas.microsoft.com/office/drawing/2014/main" id="{0237A07C-4540-F04D-A1CD-68B78EE98B36}"/>
              </a:ext>
            </a:extLst>
          </p:cNvPr>
          <p:cNvSpPr/>
          <p:nvPr/>
        </p:nvSpPr>
        <p:spPr>
          <a:xfrm>
            <a:off x="497364" y="355877"/>
            <a:ext cx="6540132" cy="1371240"/>
          </a:xfrm>
          <a:prstGeom prst="wedgeRoundRectCallout">
            <a:avLst>
              <a:gd name="adj1" fmla="val -21576"/>
              <a:gd name="adj2" fmla="val 103360"/>
              <a:gd name="adj3" fmla="val 16667"/>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3" name="CuadroTexto 2">
            <a:extLst>
              <a:ext uri="{FF2B5EF4-FFF2-40B4-BE49-F238E27FC236}">
                <a16:creationId xmlns:a16="http://schemas.microsoft.com/office/drawing/2014/main" id="{F08FC102-3839-934A-903A-68213543AAB3}"/>
              </a:ext>
            </a:extLst>
          </p:cNvPr>
          <p:cNvSpPr txBox="1"/>
          <p:nvPr/>
        </p:nvSpPr>
        <p:spPr>
          <a:xfrm>
            <a:off x="687054" y="519628"/>
            <a:ext cx="6350442" cy="1458861"/>
          </a:xfrm>
          <a:prstGeom prst="rect">
            <a:avLst/>
          </a:prstGeom>
          <a:noFill/>
        </p:spPr>
        <p:txBody>
          <a:bodyPr wrap="square" rtlCol="0">
            <a:spAutoFit/>
          </a:bodyPr>
          <a:lstStyle/>
          <a:p>
            <a:pPr>
              <a:spcBef>
                <a:spcPct val="50000"/>
              </a:spcBef>
              <a:buFontTx/>
              <a:buNone/>
            </a:pPr>
            <a:r>
              <a:rPr lang="es-ES_tradnl" altLang="es-CO" sz="2400" b="1" i="1" dirty="0">
                <a:solidFill>
                  <a:srgbClr val="7030A0"/>
                </a:solidFill>
                <a:latin typeface="Trebuchet MS" panose="020B0603020202020204" pitchFamily="34" charset="0"/>
              </a:rPr>
              <a:t>¿ Cuantas pueden hacer Semanalmente ?</a:t>
            </a:r>
          </a:p>
          <a:p>
            <a:pPr>
              <a:lnSpc>
                <a:spcPct val="70000"/>
              </a:lnSpc>
              <a:spcBef>
                <a:spcPct val="50000"/>
              </a:spcBef>
              <a:buFontTx/>
              <a:buNone/>
            </a:pPr>
            <a:r>
              <a:rPr lang="es-ES_tradnl" altLang="es-CO" sz="2400" b="1" i="1" dirty="0">
                <a:solidFill>
                  <a:srgbClr val="7030A0"/>
                </a:solidFill>
                <a:latin typeface="Trebuchet MS" panose="020B0603020202020204" pitchFamily="34" charset="0"/>
              </a:rPr>
              <a:t>¿Cuántas pueden vender Semanalmente ?</a:t>
            </a:r>
          </a:p>
          <a:p>
            <a:pPr>
              <a:spcBef>
                <a:spcPct val="50000"/>
              </a:spcBef>
              <a:buFontTx/>
              <a:buNone/>
            </a:pPr>
            <a:endParaRPr lang="es-ES_tradnl" altLang="es-CO" sz="2400" b="1" i="1" dirty="0">
              <a:solidFill>
                <a:srgbClr val="7030A0"/>
              </a:solidFill>
              <a:latin typeface="Trebuchet MS" panose="020B0603020202020204" pitchFamily="34" charset="0"/>
            </a:endParaRPr>
          </a:p>
        </p:txBody>
      </p:sp>
      <p:pic>
        <p:nvPicPr>
          <p:cNvPr id="4" name="Imagen 3">
            <a:extLst>
              <a:ext uri="{FF2B5EF4-FFF2-40B4-BE49-F238E27FC236}">
                <a16:creationId xmlns:a16="http://schemas.microsoft.com/office/drawing/2014/main" id="{9F52EC68-B7B0-6C4B-A67A-074C1604189C}"/>
              </a:ext>
            </a:extLst>
          </p:cNvPr>
          <p:cNvPicPr>
            <a:picLocks noChangeAspect="1"/>
          </p:cNvPicPr>
          <p:nvPr/>
        </p:nvPicPr>
        <p:blipFill>
          <a:blip r:embed="rId2"/>
          <a:stretch>
            <a:fillRect/>
          </a:stretch>
        </p:blipFill>
        <p:spPr>
          <a:xfrm>
            <a:off x="1838553" y="2633980"/>
            <a:ext cx="1037256" cy="1037256"/>
          </a:xfrm>
          <a:prstGeom prst="rect">
            <a:avLst/>
          </a:prstGeom>
        </p:spPr>
      </p:pic>
      <p:sp>
        <p:nvSpPr>
          <p:cNvPr id="5" name="Llamada rectangular redondeada 4">
            <a:extLst>
              <a:ext uri="{FF2B5EF4-FFF2-40B4-BE49-F238E27FC236}">
                <a16:creationId xmlns:a16="http://schemas.microsoft.com/office/drawing/2014/main" id="{101C0A49-BC78-FE45-8A18-8061C5D698F3}"/>
              </a:ext>
            </a:extLst>
          </p:cNvPr>
          <p:cNvSpPr/>
          <p:nvPr/>
        </p:nvSpPr>
        <p:spPr>
          <a:xfrm>
            <a:off x="4205087" y="1576697"/>
            <a:ext cx="4236489" cy="1293099"/>
          </a:xfrm>
          <a:prstGeom prst="wedgeRoundRectCallout">
            <a:avLst>
              <a:gd name="adj1" fmla="val 22170"/>
              <a:gd name="adj2" fmla="val 112260"/>
              <a:gd name="adj3" fmla="val 16667"/>
            </a:avLst>
          </a:prstGeom>
          <a:solidFill>
            <a:srgbClr val="C4FFD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6" name="CuadroTexto 5">
            <a:extLst>
              <a:ext uri="{FF2B5EF4-FFF2-40B4-BE49-F238E27FC236}">
                <a16:creationId xmlns:a16="http://schemas.microsoft.com/office/drawing/2014/main" id="{932A9AD8-629F-E84C-BFD3-1F3B725B6FF7}"/>
              </a:ext>
            </a:extLst>
          </p:cNvPr>
          <p:cNvSpPr txBox="1"/>
          <p:nvPr/>
        </p:nvSpPr>
        <p:spPr>
          <a:xfrm>
            <a:off x="4444069" y="1752029"/>
            <a:ext cx="3277483" cy="461665"/>
          </a:xfrm>
          <a:prstGeom prst="rect">
            <a:avLst/>
          </a:prstGeom>
          <a:noFill/>
        </p:spPr>
        <p:txBody>
          <a:bodyPr wrap="square" rtlCol="0">
            <a:spAutoFit/>
          </a:bodyPr>
          <a:lstStyle/>
          <a:p>
            <a:pPr>
              <a:spcBef>
                <a:spcPct val="50000"/>
              </a:spcBef>
              <a:buFontTx/>
              <a:buNone/>
            </a:pPr>
            <a:r>
              <a:rPr lang="es-ES_tradnl" altLang="es-CO" sz="2400" b="1" i="1" dirty="0">
                <a:solidFill>
                  <a:srgbClr val="002060"/>
                </a:solidFill>
                <a:latin typeface="Calibri" panose="020F0502020204030204" pitchFamily="34" charset="0"/>
                <a:cs typeface="Calibri" panose="020F0502020204030204" pitchFamily="34" charset="0"/>
              </a:rPr>
              <a:t>Una buena cantidad</a:t>
            </a:r>
          </a:p>
        </p:txBody>
      </p:sp>
      <p:sp>
        <p:nvSpPr>
          <p:cNvPr id="7" name="CuadroTexto 6">
            <a:extLst>
              <a:ext uri="{FF2B5EF4-FFF2-40B4-BE49-F238E27FC236}">
                <a16:creationId xmlns:a16="http://schemas.microsoft.com/office/drawing/2014/main" id="{967562A1-C0A4-C240-8B0D-1177A0606FBC}"/>
              </a:ext>
            </a:extLst>
          </p:cNvPr>
          <p:cNvSpPr txBox="1"/>
          <p:nvPr/>
        </p:nvSpPr>
        <p:spPr>
          <a:xfrm>
            <a:off x="4434466" y="2142240"/>
            <a:ext cx="4236489" cy="461665"/>
          </a:xfrm>
          <a:prstGeom prst="rect">
            <a:avLst/>
          </a:prstGeom>
          <a:noFill/>
        </p:spPr>
        <p:txBody>
          <a:bodyPr wrap="square" rtlCol="0">
            <a:spAutoFit/>
          </a:bodyPr>
          <a:lstStyle/>
          <a:p>
            <a:pPr>
              <a:spcBef>
                <a:spcPct val="50000"/>
              </a:spcBef>
              <a:buFontTx/>
              <a:buNone/>
            </a:pPr>
            <a:r>
              <a:rPr lang="es-ES_tradnl" altLang="es-CO" sz="2400" b="1" i="1" dirty="0">
                <a:solidFill>
                  <a:srgbClr val="002060"/>
                </a:solidFill>
                <a:latin typeface="Calibri" panose="020F0502020204030204" pitchFamily="34" charset="0"/>
                <a:cs typeface="Calibri" panose="020F0502020204030204" pitchFamily="34" charset="0"/>
              </a:rPr>
              <a:t>Depende de las solicitudes</a:t>
            </a:r>
          </a:p>
        </p:txBody>
      </p:sp>
      <p:pic>
        <p:nvPicPr>
          <p:cNvPr id="8" name="Imagen 7">
            <a:extLst>
              <a:ext uri="{FF2B5EF4-FFF2-40B4-BE49-F238E27FC236}">
                <a16:creationId xmlns:a16="http://schemas.microsoft.com/office/drawing/2014/main" id="{31BFDD69-875A-9945-8B61-A95FC0A99963}"/>
              </a:ext>
            </a:extLst>
          </p:cNvPr>
          <p:cNvPicPr>
            <a:picLocks noChangeAspect="1"/>
          </p:cNvPicPr>
          <p:nvPr/>
        </p:nvPicPr>
        <p:blipFill>
          <a:blip r:embed="rId3"/>
          <a:stretch>
            <a:fillRect/>
          </a:stretch>
        </p:blipFill>
        <p:spPr>
          <a:xfrm>
            <a:off x="6781752" y="3754066"/>
            <a:ext cx="939800" cy="673100"/>
          </a:xfrm>
          <a:prstGeom prst="rect">
            <a:avLst/>
          </a:prstGeom>
        </p:spPr>
      </p:pic>
    </p:spTree>
    <p:extLst>
      <p:ext uri="{BB962C8B-B14F-4D97-AF65-F5344CB8AC3E}">
        <p14:creationId xmlns:p14="http://schemas.microsoft.com/office/powerpoint/2010/main" val="3233288373"/>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lamada rectangular redondeada 1">
            <a:extLst>
              <a:ext uri="{FF2B5EF4-FFF2-40B4-BE49-F238E27FC236}">
                <a16:creationId xmlns:a16="http://schemas.microsoft.com/office/drawing/2014/main" id="{8CCC6A51-B784-C24D-A8AC-7DF2F6A43233}"/>
              </a:ext>
            </a:extLst>
          </p:cNvPr>
          <p:cNvSpPr/>
          <p:nvPr/>
        </p:nvSpPr>
        <p:spPr>
          <a:xfrm>
            <a:off x="843797" y="427214"/>
            <a:ext cx="4655987" cy="1293099"/>
          </a:xfrm>
          <a:prstGeom prst="wedgeRoundRectCallout">
            <a:avLst>
              <a:gd name="adj1" fmla="val -21576"/>
              <a:gd name="adj2" fmla="val 103360"/>
              <a:gd name="adj3" fmla="val 16667"/>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3" name="CuadroTexto 2">
            <a:extLst>
              <a:ext uri="{FF2B5EF4-FFF2-40B4-BE49-F238E27FC236}">
                <a16:creationId xmlns:a16="http://schemas.microsoft.com/office/drawing/2014/main" id="{BF5F3A53-A778-C344-A0AE-BEEE72DDC31B}"/>
              </a:ext>
            </a:extLst>
          </p:cNvPr>
          <p:cNvSpPr txBox="1"/>
          <p:nvPr/>
        </p:nvSpPr>
        <p:spPr>
          <a:xfrm>
            <a:off x="1033487" y="590965"/>
            <a:ext cx="4655987" cy="830997"/>
          </a:xfrm>
          <a:prstGeom prst="rect">
            <a:avLst/>
          </a:prstGeom>
          <a:noFill/>
        </p:spPr>
        <p:txBody>
          <a:bodyPr wrap="square" rtlCol="0">
            <a:spAutoFit/>
          </a:bodyPr>
          <a:lstStyle/>
          <a:p>
            <a:pPr>
              <a:spcBef>
                <a:spcPct val="50000"/>
              </a:spcBef>
              <a:buFontTx/>
              <a:buNone/>
            </a:pPr>
            <a:r>
              <a:rPr lang="es-ES_tradnl" altLang="es-CO" sz="2400" b="1" i="1" dirty="0">
                <a:solidFill>
                  <a:srgbClr val="7030A0"/>
                </a:solidFill>
                <a:latin typeface="Calibri" panose="020F0502020204030204" pitchFamily="34" charset="0"/>
                <a:cs typeface="Calibri" panose="020F0502020204030204" pitchFamily="34" charset="0"/>
              </a:rPr>
              <a:t>¿Por qué la gente les comprará </a:t>
            </a:r>
            <a:br>
              <a:rPr lang="es-ES_tradnl" altLang="es-CO" sz="2400" b="1" i="1" dirty="0">
                <a:solidFill>
                  <a:srgbClr val="7030A0"/>
                </a:solidFill>
                <a:latin typeface="Calibri" panose="020F0502020204030204" pitchFamily="34" charset="0"/>
                <a:cs typeface="Calibri" panose="020F0502020204030204" pitchFamily="34" charset="0"/>
              </a:rPr>
            </a:br>
            <a:r>
              <a:rPr lang="es-ES_tradnl" altLang="es-CO" sz="2400" b="1" i="1" dirty="0">
                <a:solidFill>
                  <a:srgbClr val="7030A0"/>
                </a:solidFill>
                <a:latin typeface="Calibri" panose="020F0502020204030204" pitchFamily="34" charset="0"/>
                <a:cs typeface="Calibri" panose="020F0502020204030204" pitchFamily="34" charset="0"/>
              </a:rPr>
              <a:t>sus productos?</a:t>
            </a:r>
          </a:p>
        </p:txBody>
      </p:sp>
      <p:pic>
        <p:nvPicPr>
          <p:cNvPr id="4" name="Imagen 3">
            <a:extLst>
              <a:ext uri="{FF2B5EF4-FFF2-40B4-BE49-F238E27FC236}">
                <a16:creationId xmlns:a16="http://schemas.microsoft.com/office/drawing/2014/main" id="{B0871A28-6FCF-B445-98C9-DB45848343B5}"/>
              </a:ext>
            </a:extLst>
          </p:cNvPr>
          <p:cNvPicPr>
            <a:picLocks noChangeAspect="1"/>
          </p:cNvPicPr>
          <p:nvPr/>
        </p:nvPicPr>
        <p:blipFill>
          <a:blip r:embed="rId2"/>
          <a:stretch>
            <a:fillRect/>
          </a:stretch>
        </p:blipFill>
        <p:spPr>
          <a:xfrm>
            <a:off x="1660403" y="2715724"/>
            <a:ext cx="1037256" cy="1037256"/>
          </a:xfrm>
          <a:prstGeom prst="rect">
            <a:avLst/>
          </a:prstGeom>
        </p:spPr>
      </p:pic>
      <p:sp>
        <p:nvSpPr>
          <p:cNvPr id="5" name="Llamada rectangular redondeada 4">
            <a:extLst>
              <a:ext uri="{FF2B5EF4-FFF2-40B4-BE49-F238E27FC236}">
                <a16:creationId xmlns:a16="http://schemas.microsoft.com/office/drawing/2014/main" id="{74560C7E-D212-194E-AD2E-C9A55DC07492}"/>
              </a:ext>
            </a:extLst>
          </p:cNvPr>
          <p:cNvSpPr/>
          <p:nvPr/>
        </p:nvSpPr>
        <p:spPr>
          <a:xfrm>
            <a:off x="4551520" y="1421962"/>
            <a:ext cx="3155013" cy="1293099"/>
          </a:xfrm>
          <a:prstGeom prst="wedgeRoundRectCallout">
            <a:avLst>
              <a:gd name="adj1" fmla="val 22170"/>
              <a:gd name="adj2" fmla="val 112260"/>
              <a:gd name="adj3" fmla="val 16667"/>
            </a:avLst>
          </a:prstGeom>
          <a:solidFill>
            <a:srgbClr val="C4FFD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6" name="CuadroTexto 5">
            <a:extLst>
              <a:ext uri="{FF2B5EF4-FFF2-40B4-BE49-F238E27FC236}">
                <a16:creationId xmlns:a16="http://schemas.microsoft.com/office/drawing/2014/main" id="{8214E569-8AE9-6943-B8B6-01822BF5988D}"/>
              </a:ext>
            </a:extLst>
          </p:cNvPr>
          <p:cNvSpPr txBox="1"/>
          <p:nvPr/>
        </p:nvSpPr>
        <p:spPr>
          <a:xfrm>
            <a:off x="4658532" y="1648248"/>
            <a:ext cx="2953871" cy="830997"/>
          </a:xfrm>
          <a:prstGeom prst="rect">
            <a:avLst/>
          </a:prstGeom>
          <a:noFill/>
        </p:spPr>
        <p:txBody>
          <a:bodyPr wrap="square" rtlCol="0">
            <a:spAutoFit/>
          </a:bodyPr>
          <a:lstStyle/>
          <a:p>
            <a:pPr>
              <a:spcBef>
                <a:spcPct val="50000"/>
              </a:spcBef>
              <a:buFontTx/>
              <a:buNone/>
            </a:pPr>
            <a:r>
              <a:rPr lang="es-ES_tradnl" altLang="es-CO" sz="2400" b="1" i="1" dirty="0">
                <a:solidFill>
                  <a:srgbClr val="002060"/>
                </a:solidFill>
                <a:latin typeface="Calibri" panose="020F0502020204030204" pitchFamily="34" charset="0"/>
                <a:cs typeface="Calibri" panose="020F0502020204030204" pitchFamily="34" charset="0"/>
              </a:rPr>
              <a:t>Porque son los más baratos, los mejores</a:t>
            </a:r>
          </a:p>
        </p:txBody>
      </p:sp>
      <p:pic>
        <p:nvPicPr>
          <p:cNvPr id="7" name="Imagen 6">
            <a:extLst>
              <a:ext uri="{FF2B5EF4-FFF2-40B4-BE49-F238E27FC236}">
                <a16:creationId xmlns:a16="http://schemas.microsoft.com/office/drawing/2014/main" id="{B5C5BE68-D423-6F4D-9437-E308C4BC42A1}"/>
              </a:ext>
            </a:extLst>
          </p:cNvPr>
          <p:cNvPicPr>
            <a:picLocks noChangeAspect="1"/>
          </p:cNvPicPr>
          <p:nvPr/>
        </p:nvPicPr>
        <p:blipFill>
          <a:blip r:embed="rId3"/>
          <a:stretch>
            <a:fillRect/>
          </a:stretch>
        </p:blipFill>
        <p:spPr>
          <a:xfrm>
            <a:off x="6375150" y="3742573"/>
            <a:ext cx="939800" cy="673100"/>
          </a:xfrm>
          <a:prstGeom prst="rect">
            <a:avLst/>
          </a:prstGeom>
        </p:spPr>
      </p:pic>
    </p:spTree>
    <p:extLst>
      <p:ext uri="{BB962C8B-B14F-4D97-AF65-F5344CB8AC3E}">
        <p14:creationId xmlns:p14="http://schemas.microsoft.com/office/powerpoint/2010/main" val="1243558749"/>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lamada rectangular redondeada 1">
            <a:extLst>
              <a:ext uri="{FF2B5EF4-FFF2-40B4-BE49-F238E27FC236}">
                <a16:creationId xmlns:a16="http://schemas.microsoft.com/office/drawing/2014/main" id="{F8BF156A-6B81-ED47-B225-04C74CAED0C3}"/>
              </a:ext>
            </a:extLst>
          </p:cNvPr>
          <p:cNvSpPr/>
          <p:nvPr/>
        </p:nvSpPr>
        <p:spPr>
          <a:xfrm>
            <a:off x="429588" y="368282"/>
            <a:ext cx="4627015" cy="2012315"/>
          </a:xfrm>
          <a:prstGeom prst="wedgeRoundRectCallout">
            <a:avLst>
              <a:gd name="adj1" fmla="val -22258"/>
              <a:gd name="adj2" fmla="val 88125"/>
              <a:gd name="adj3" fmla="val 16667"/>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3" name="CuadroTexto 2">
            <a:extLst>
              <a:ext uri="{FF2B5EF4-FFF2-40B4-BE49-F238E27FC236}">
                <a16:creationId xmlns:a16="http://schemas.microsoft.com/office/drawing/2014/main" id="{D338AFC3-AF3A-BA4E-B153-0A1D22AD4905}"/>
              </a:ext>
            </a:extLst>
          </p:cNvPr>
          <p:cNvSpPr txBox="1"/>
          <p:nvPr/>
        </p:nvSpPr>
        <p:spPr>
          <a:xfrm>
            <a:off x="619278" y="511680"/>
            <a:ext cx="4437325" cy="830997"/>
          </a:xfrm>
          <a:prstGeom prst="rect">
            <a:avLst/>
          </a:prstGeom>
          <a:noFill/>
        </p:spPr>
        <p:txBody>
          <a:bodyPr wrap="square" rtlCol="0">
            <a:spAutoFit/>
          </a:bodyPr>
          <a:lstStyle/>
          <a:p>
            <a:pPr>
              <a:spcBef>
                <a:spcPct val="50000"/>
              </a:spcBef>
              <a:buFontTx/>
              <a:buNone/>
            </a:pPr>
            <a:r>
              <a:rPr lang="es-ES_tradnl" altLang="es-CO" sz="2400" b="1" i="1" dirty="0">
                <a:solidFill>
                  <a:srgbClr val="7030A0"/>
                </a:solidFill>
                <a:latin typeface="Calibri" panose="020F0502020204030204" pitchFamily="34" charset="0"/>
                <a:cs typeface="Calibri" panose="020F0502020204030204" pitchFamily="34" charset="0"/>
              </a:rPr>
              <a:t>¿ Cómo sabrá la gente sobre ustedes ?</a:t>
            </a:r>
          </a:p>
        </p:txBody>
      </p:sp>
      <p:pic>
        <p:nvPicPr>
          <p:cNvPr id="4" name="Imagen 3">
            <a:extLst>
              <a:ext uri="{FF2B5EF4-FFF2-40B4-BE49-F238E27FC236}">
                <a16:creationId xmlns:a16="http://schemas.microsoft.com/office/drawing/2014/main" id="{72FDE720-4E14-C246-875A-3A4D1FC46639}"/>
              </a:ext>
            </a:extLst>
          </p:cNvPr>
          <p:cNvPicPr>
            <a:picLocks noChangeAspect="1"/>
          </p:cNvPicPr>
          <p:nvPr/>
        </p:nvPicPr>
        <p:blipFill>
          <a:blip r:embed="rId2"/>
          <a:stretch>
            <a:fillRect/>
          </a:stretch>
        </p:blipFill>
        <p:spPr>
          <a:xfrm>
            <a:off x="1191307" y="3315772"/>
            <a:ext cx="1037256" cy="1037256"/>
          </a:xfrm>
          <a:prstGeom prst="rect">
            <a:avLst/>
          </a:prstGeom>
        </p:spPr>
      </p:pic>
      <p:sp>
        <p:nvSpPr>
          <p:cNvPr id="5" name="CuadroTexto 4">
            <a:extLst>
              <a:ext uri="{FF2B5EF4-FFF2-40B4-BE49-F238E27FC236}">
                <a16:creationId xmlns:a16="http://schemas.microsoft.com/office/drawing/2014/main" id="{5FAAC002-096F-3A42-A7EB-C47DC6094BBA}"/>
              </a:ext>
            </a:extLst>
          </p:cNvPr>
          <p:cNvSpPr txBox="1"/>
          <p:nvPr/>
        </p:nvSpPr>
        <p:spPr>
          <a:xfrm>
            <a:off x="586371" y="1524310"/>
            <a:ext cx="4437325" cy="461665"/>
          </a:xfrm>
          <a:prstGeom prst="rect">
            <a:avLst/>
          </a:prstGeom>
          <a:noFill/>
        </p:spPr>
        <p:txBody>
          <a:bodyPr wrap="square" rtlCol="0">
            <a:spAutoFit/>
          </a:bodyPr>
          <a:lstStyle/>
          <a:p>
            <a:pPr>
              <a:spcBef>
                <a:spcPct val="50000"/>
              </a:spcBef>
              <a:buFontTx/>
              <a:buNone/>
            </a:pPr>
            <a:r>
              <a:rPr lang="es-ES_tradnl" altLang="es-CO" sz="2400" b="1" i="1" dirty="0">
                <a:solidFill>
                  <a:srgbClr val="7030A0"/>
                </a:solidFill>
                <a:latin typeface="Calibri" panose="020F0502020204030204" pitchFamily="34" charset="0"/>
                <a:cs typeface="Calibri" panose="020F0502020204030204" pitchFamily="34" charset="0"/>
              </a:rPr>
              <a:t>¿ Dónde anunciarán?</a:t>
            </a:r>
          </a:p>
        </p:txBody>
      </p:sp>
      <p:sp>
        <p:nvSpPr>
          <p:cNvPr id="6" name="Llamada rectangular redondeada 5">
            <a:extLst>
              <a:ext uri="{FF2B5EF4-FFF2-40B4-BE49-F238E27FC236}">
                <a16:creationId xmlns:a16="http://schemas.microsoft.com/office/drawing/2014/main" id="{805FE8F0-E72E-7D43-BA3E-C9641D1CACD1}"/>
              </a:ext>
            </a:extLst>
          </p:cNvPr>
          <p:cNvSpPr/>
          <p:nvPr/>
        </p:nvSpPr>
        <p:spPr>
          <a:xfrm>
            <a:off x="3870755" y="1374440"/>
            <a:ext cx="4236489" cy="1941332"/>
          </a:xfrm>
          <a:prstGeom prst="wedgeRoundRectCallout">
            <a:avLst>
              <a:gd name="adj1" fmla="val 21117"/>
              <a:gd name="adj2" fmla="val 73696"/>
              <a:gd name="adj3" fmla="val 16667"/>
            </a:avLst>
          </a:prstGeom>
          <a:solidFill>
            <a:srgbClr val="C4FFD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7" name="CuadroTexto 6">
            <a:extLst>
              <a:ext uri="{FF2B5EF4-FFF2-40B4-BE49-F238E27FC236}">
                <a16:creationId xmlns:a16="http://schemas.microsoft.com/office/drawing/2014/main" id="{9DF7E56F-20F5-6442-8FBE-CAFBD18D6694}"/>
              </a:ext>
            </a:extLst>
          </p:cNvPr>
          <p:cNvSpPr txBox="1"/>
          <p:nvPr/>
        </p:nvSpPr>
        <p:spPr>
          <a:xfrm>
            <a:off x="4071592" y="1545874"/>
            <a:ext cx="3918730" cy="769441"/>
          </a:xfrm>
          <a:prstGeom prst="rect">
            <a:avLst/>
          </a:prstGeom>
          <a:noFill/>
        </p:spPr>
        <p:txBody>
          <a:bodyPr wrap="square" rtlCol="0">
            <a:spAutoFit/>
          </a:bodyPr>
          <a:lstStyle/>
          <a:p>
            <a:pPr>
              <a:spcBef>
                <a:spcPct val="50000"/>
              </a:spcBef>
              <a:buFontTx/>
              <a:buNone/>
            </a:pPr>
            <a:r>
              <a:rPr lang="es-ES_tradnl" altLang="es-CO" sz="2200" b="1" i="1" dirty="0">
                <a:solidFill>
                  <a:srgbClr val="002060"/>
                </a:solidFill>
                <a:latin typeface="Calibri" panose="020F0502020204030204" pitchFamily="34" charset="0"/>
                <a:cs typeface="Calibri" panose="020F0502020204030204" pitchFamily="34" charset="0"/>
              </a:rPr>
              <a:t>Publicidad… folletos… hablaremos con ellos</a:t>
            </a:r>
          </a:p>
        </p:txBody>
      </p:sp>
      <p:sp>
        <p:nvSpPr>
          <p:cNvPr id="8" name="CuadroTexto 7">
            <a:extLst>
              <a:ext uri="{FF2B5EF4-FFF2-40B4-BE49-F238E27FC236}">
                <a16:creationId xmlns:a16="http://schemas.microsoft.com/office/drawing/2014/main" id="{4DF863BC-C8D5-AB4C-9EC2-C66A44E7A026}"/>
              </a:ext>
            </a:extLst>
          </p:cNvPr>
          <p:cNvSpPr txBox="1"/>
          <p:nvPr/>
        </p:nvSpPr>
        <p:spPr>
          <a:xfrm>
            <a:off x="4071591" y="2378840"/>
            <a:ext cx="3599998" cy="769441"/>
          </a:xfrm>
          <a:prstGeom prst="rect">
            <a:avLst/>
          </a:prstGeom>
          <a:noFill/>
        </p:spPr>
        <p:txBody>
          <a:bodyPr wrap="square" rtlCol="0">
            <a:spAutoFit/>
          </a:bodyPr>
          <a:lstStyle/>
          <a:p>
            <a:pPr>
              <a:spcBef>
                <a:spcPct val="50000"/>
              </a:spcBef>
              <a:buFontTx/>
              <a:buNone/>
            </a:pPr>
            <a:r>
              <a:rPr lang="es-ES_tradnl" altLang="es-CO" sz="2200" b="1" i="1" dirty="0">
                <a:solidFill>
                  <a:srgbClr val="002060"/>
                </a:solidFill>
                <a:latin typeface="Calibri" panose="020F0502020204030204" pitchFamily="34" charset="0"/>
                <a:cs typeface="Calibri" panose="020F0502020204030204" pitchFamily="34" charset="0"/>
              </a:rPr>
              <a:t>En la TV… en la radio… en el periódico.</a:t>
            </a:r>
          </a:p>
        </p:txBody>
      </p:sp>
      <p:pic>
        <p:nvPicPr>
          <p:cNvPr id="9" name="Imagen 8">
            <a:extLst>
              <a:ext uri="{FF2B5EF4-FFF2-40B4-BE49-F238E27FC236}">
                <a16:creationId xmlns:a16="http://schemas.microsoft.com/office/drawing/2014/main" id="{68D1AB29-ABD2-3A47-B9DC-FF4EDAA46983}"/>
              </a:ext>
            </a:extLst>
          </p:cNvPr>
          <p:cNvPicPr>
            <a:picLocks noChangeAspect="1"/>
          </p:cNvPicPr>
          <p:nvPr/>
        </p:nvPicPr>
        <p:blipFill>
          <a:blip r:embed="rId3"/>
          <a:stretch>
            <a:fillRect/>
          </a:stretch>
        </p:blipFill>
        <p:spPr>
          <a:xfrm>
            <a:off x="6416212" y="3909616"/>
            <a:ext cx="939800" cy="673100"/>
          </a:xfrm>
          <a:prstGeom prst="rect">
            <a:avLst/>
          </a:prstGeom>
        </p:spPr>
      </p:pic>
      <p:pic>
        <p:nvPicPr>
          <p:cNvPr id="10" name="Imagen 9">
            <a:extLst>
              <a:ext uri="{FF2B5EF4-FFF2-40B4-BE49-F238E27FC236}">
                <a16:creationId xmlns:a16="http://schemas.microsoft.com/office/drawing/2014/main" id="{C1CFC3DD-B726-0046-B006-510EB278E0AF}"/>
              </a:ext>
            </a:extLst>
          </p:cNvPr>
          <p:cNvPicPr>
            <a:picLocks noChangeAspect="1"/>
          </p:cNvPicPr>
          <p:nvPr/>
        </p:nvPicPr>
        <p:blipFill>
          <a:blip r:embed="rId4"/>
          <a:stretch>
            <a:fillRect/>
          </a:stretch>
        </p:blipFill>
        <p:spPr>
          <a:xfrm>
            <a:off x="5279239" y="3762511"/>
            <a:ext cx="886824" cy="886824"/>
          </a:xfrm>
          <a:prstGeom prst="rect">
            <a:avLst/>
          </a:prstGeom>
        </p:spPr>
      </p:pic>
    </p:spTree>
    <p:extLst>
      <p:ext uri="{BB962C8B-B14F-4D97-AF65-F5344CB8AC3E}">
        <p14:creationId xmlns:p14="http://schemas.microsoft.com/office/powerpoint/2010/main" val="192235420"/>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lamada rectangular redondeada 1">
            <a:extLst>
              <a:ext uri="{FF2B5EF4-FFF2-40B4-BE49-F238E27FC236}">
                <a16:creationId xmlns:a16="http://schemas.microsoft.com/office/drawing/2014/main" id="{1A5DD5FA-198D-6744-962E-2FE1B22BB88A}"/>
              </a:ext>
            </a:extLst>
          </p:cNvPr>
          <p:cNvSpPr/>
          <p:nvPr/>
        </p:nvSpPr>
        <p:spPr>
          <a:xfrm>
            <a:off x="1164087" y="641775"/>
            <a:ext cx="3407913" cy="830997"/>
          </a:xfrm>
          <a:prstGeom prst="wedgeRoundRectCallout">
            <a:avLst>
              <a:gd name="adj1" fmla="val -22585"/>
              <a:gd name="adj2" fmla="val 134511"/>
              <a:gd name="adj3" fmla="val 16667"/>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3" name="CuadroTexto 2">
            <a:extLst>
              <a:ext uri="{FF2B5EF4-FFF2-40B4-BE49-F238E27FC236}">
                <a16:creationId xmlns:a16="http://schemas.microsoft.com/office/drawing/2014/main" id="{C8E1DA96-2125-A841-8279-1AEA347BE245}"/>
              </a:ext>
            </a:extLst>
          </p:cNvPr>
          <p:cNvSpPr txBox="1"/>
          <p:nvPr/>
        </p:nvSpPr>
        <p:spPr>
          <a:xfrm>
            <a:off x="1224726" y="770687"/>
            <a:ext cx="3308939" cy="461665"/>
          </a:xfrm>
          <a:prstGeom prst="rect">
            <a:avLst/>
          </a:prstGeom>
          <a:noFill/>
        </p:spPr>
        <p:txBody>
          <a:bodyPr wrap="square" rtlCol="0">
            <a:spAutoFit/>
          </a:bodyPr>
          <a:lstStyle/>
          <a:p>
            <a:pPr>
              <a:spcBef>
                <a:spcPct val="50000"/>
              </a:spcBef>
              <a:buFontTx/>
              <a:buNone/>
            </a:pPr>
            <a:r>
              <a:rPr lang="es-ES_tradnl" altLang="es-CO" sz="2400" b="1" i="1" dirty="0">
                <a:solidFill>
                  <a:srgbClr val="7030A0"/>
                </a:solidFill>
                <a:latin typeface="Calibri" panose="020F0502020204030204" pitchFamily="34" charset="0"/>
                <a:cs typeface="Calibri" panose="020F0502020204030204" pitchFamily="34" charset="0"/>
              </a:rPr>
              <a:t>¿Qué dirá su publicidad?</a:t>
            </a:r>
          </a:p>
        </p:txBody>
      </p:sp>
      <p:pic>
        <p:nvPicPr>
          <p:cNvPr id="4" name="Imagen 3">
            <a:extLst>
              <a:ext uri="{FF2B5EF4-FFF2-40B4-BE49-F238E27FC236}">
                <a16:creationId xmlns:a16="http://schemas.microsoft.com/office/drawing/2014/main" id="{6BC011DB-84DB-C040-9AA3-C8C23FD67ECA}"/>
              </a:ext>
            </a:extLst>
          </p:cNvPr>
          <p:cNvPicPr>
            <a:picLocks noChangeAspect="1"/>
          </p:cNvPicPr>
          <p:nvPr/>
        </p:nvPicPr>
        <p:blipFill>
          <a:blip r:embed="rId2"/>
          <a:stretch>
            <a:fillRect/>
          </a:stretch>
        </p:blipFill>
        <p:spPr>
          <a:xfrm>
            <a:off x="1577080" y="2340366"/>
            <a:ext cx="1037256" cy="1037256"/>
          </a:xfrm>
          <a:prstGeom prst="rect">
            <a:avLst/>
          </a:prstGeom>
        </p:spPr>
      </p:pic>
      <p:sp>
        <p:nvSpPr>
          <p:cNvPr id="5" name="Llamada rectangular redondeada 4">
            <a:extLst>
              <a:ext uri="{FF2B5EF4-FFF2-40B4-BE49-F238E27FC236}">
                <a16:creationId xmlns:a16="http://schemas.microsoft.com/office/drawing/2014/main" id="{81A56489-2153-4D46-8592-252425143596}"/>
              </a:ext>
            </a:extLst>
          </p:cNvPr>
          <p:cNvSpPr/>
          <p:nvPr/>
        </p:nvSpPr>
        <p:spPr>
          <a:xfrm>
            <a:off x="4116673" y="1361264"/>
            <a:ext cx="3489720" cy="1135903"/>
          </a:xfrm>
          <a:prstGeom prst="wedgeRoundRectCallout">
            <a:avLst>
              <a:gd name="adj1" fmla="val 21117"/>
              <a:gd name="adj2" fmla="val 108574"/>
              <a:gd name="adj3" fmla="val 16667"/>
            </a:avLst>
          </a:prstGeom>
          <a:solidFill>
            <a:srgbClr val="C4FFD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6" name="CuadroTexto 5">
            <a:extLst>
              <a:ext uri="{FF2B5EF4-FFF2-40B4-BE49-F238E27FC236}">
                <a16:creationId xmlns:a16="http://schemas.microsoft.com/office/drawing/2014/main" id="{EBEBD19A-CB48-6549-BDDB-CB228934DF14}"/>
              </a:ext>
            </a:extLst>
          </p:cNvPr>
          <p:cNvSpPr txBox="1"/>
          <p:nvPr/>
        </p:nvSpPr>
        <p:spPr>
          <a:xfrm>
            <a:off x="4596174" y="1516322"/>
            <a:ext cx="3277483" cy="830997"/>
          </a:xfrm>
          <a:prstGeom prst="rect">
            <a:avLst/>
          </a:prstGeom>
          <a:noFill/>
        </p:spPr>
        <p:txBody>
          <a:bodyPr wrap="square" rtlCol="0">
            <a:spAutoFit/>
          </a:bodyPr>
          <a:lstStyle/>
          <a:p>
            <a:pPr>
              <a:spcBef>
                <a:spcPct val="50000"/>
              </a:spcBef>
              <a:buFontTx/>
              <a:buNone/>
            </a:pPr>
            <a:r>
              <a:rPr lang="es-ES_tradnl" altLang="es-CO" sz="2400" b="1" i="1" dirty="0">
                <a:solidFill>
                  <a:srgbClr val="002060"/>
                </a:solidFill>
                <a:latin typeface="Calibri" panose="020F0502020204030204" pitchFamily="34" charset="0"/>
                <a:cs typeface="Calibri" panose="020F0502020204030204" pitchFamily="34" charset="0"/>
              </a:rPr>
              <a:t>¡COMPRE!  RHJ</a:t>
            </a:r>
            <a:br>
              <a:rPr lang="es-ES_tradnl" altLang="es-CO" sz="2400" b="1" i="1" dirty="0">
                <a:solidFill>
                  <a:srgbClr val="002060"/>
                </a:solidFill>
                <a:latin typeface="Calibri" panose="020F0502020204030204" pitchFamily="34" charset="0"/>
                <a:cs typeface="Calibri" panose="020F0502020204030204" pitchFamily="34" charset="0"/>
              </a:rPr>
            </a:br>
            <a:r>
              <a:rPr lang="es-ES_tradnl" altLang="es-CO" sz="2400" b="1" i="1" dirty="0">
                <a:solidFill>
                  <a:srgbClr val="002060"/>
                </a:solidFill>
                <a:latin typeface="Calibri" panose="020F0502020204030204" pitchFamily="34" charset="0"/>
                <a:cs typeface="Calibri" panose="020F0502020204030204" pitchFamily="34" charset="0"/>
              </a:rPr>
              <a:t>Muebles para Jardín</a:t>
            </a:r>
          </a:p>
        </p:txBody>
      </p:sp>
      <p:pic>
        <p:nvPicPr>
          <p:cNvPr id="7" name="Imagen 6">
            <a:extLst>
              <a:ext uri="{FF2B5EF4-FFF2-40B4-BE49-F238E27FC236}">
                <a16:creationId xmlns:a16="http://schemas.microsoft.com/office/drawing/2014/main" id="{1A20F940-023C-BF45-80C8-DE8311546ECE}"/>
              </a:ext>
            </a:extLst>
          </p:cNvPr>
          <p:cNvPicPr>
            <a:picLocks noChangeAspect="1"/>
          </p:cNvPicPr>
          <p:nvPr/>
        </p:nvPicPr>
        <p:blipFill>
          <a:blip r:embed="rId3"/>
          <a:stretch>
            <a:fillRect/>
          </a:stretch>
        </p:blipFill>
        <p:spPr>
          <a:xfrm>
            <a:off x="6120183" y="3377622"/>
            <a:ext cx="939800" cy="673100"/>
          </a:xfrm>
          <a:prstGeom prst="rect">
            <a:avLst/>
          </a:prstGeom>
        </p:spPr>
      </p:pic>
    </p:spTree>
    <p:extLst>
      <p:ext uri="{BB962C8B-B14F-4D97-AF65-F5344CB8AC3E}">
        <p14:creationId xmlns:p14="http://schemas.microsoft.com/office/powerpoint/2010/main" val="609442353"/>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lamada rectangular redondeada 1">
            <a:extLst>
              <a:ext uri="{FF2B5EF4-FFF2-40B4-BE49-F238E27FC236}">
                <a16:creationId xmlns:a16="http://schemas.microsoft.com/office/drawing/2014/main" id="{8227B816-A864-B341-8225-AD93A487D848}"/>
              </a:ext>
            </a:extLst>
          </p:cNvPr>
          <p:cNvSpPr/>
          <p:nvPr/>
        </p:nvSpPr>
        <p:spPr>
          <a:xfrm>
            <a:off x="1042261" y="789017"/>
            <a:ext cx="3923362" cy="824671"/>
          </a:xfrm>
          <a:prstGeom prst="wedgeRoundRectCallout">
            <a:avLst>
              <a:gd name="adj1" fmla="val -22585"/>
              <a:gd name="adj2" fmla="val 134665"/>
              <a:gd name="adj3" fmla="val 16667"/>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3" name="CuadroTexto 2">
            <a:extLst>
              <a:ext uri="{FF2B5EF4-FFF2-40B4-BE49-F238E27FC236}">
                <a16:creationId xmlns:a16="http://schemas.microsoft.com/office/drawing/2014/main" id="{6031D1E5-F1F6-9449-ADB0-57A2E813E1CA}"/>
              </a:ext>
            </a:extLst>
          </p:cNvPr>
          <p:cNvSpPr txBox="1"/>
          <p:nvPr/>
        </p:nvSpPr>
        <p:spPr>
          <a:xfrm>
            <a:off x="1141063" y="937437"/>
            <a:ext cx="3555247" cy="461665"/>
          </a:xfrm>
          <a:prstGeom prst="rect">
            <a:avLst/>
          </a:prstGeom>
          <a:noFill/>
        </p:spPr>
        <p:txBody>
          <a:bodyPr wrap="square" rtlCol="0">
            <a:spAutoFit/>
          </a:bodyPr>
          <a:lstStyle/>
          <a:p>
            <a:pPr>
              <a:spcBef>
                <a:spcPct val="50000"/>
              </a:spcBef>
              <a:buFontTx/>
              <a:buNone/>
            </a:pPr>
            <a:r>
              <a:rPr lang="es-ES_tradnl" altLang="es-CO" sz="2400" b="1" i="1" dirty="0">
                <a:solidFill>
                  <a:srgbClr val="7030A0"/>
                </a:solidFill>
                <a:latin typeface="Calibri" panose="020F0502020204030204" pitchFamily="34" charset="0"/>
                <a:cs typeface="Calibri" panose="020F0502020204030204" pitchFamily="34" charset="0"/>
              </a:rPr>
              <a:t>Bueno… ¿ Quién es el jefe?</a:t>
            </a:r>
          </a:p>
        </p:txBody>
      </p:sp>
      <p:pic>
        <p:nvPicPr>
          <p:cNvPr id="4" name="Imagen 3">
            <a:extLst>
              <a:ext uri="{FF2B5EF4-FFF2-40B4-BE49-F238E27FC236}">
                <a16:creationId xmlns:a16="http://schemas.microsoft.com/office/drawing/2014/main" id="{BF0CE399-8EE6-1B4F-81DF-941531FBB04D}"/>
              </a:ext>
            </a:extLst>
          </p:cNvPr>
          <p:cNvPicPr>
            <a:picLocks noChangeAspect="1"/>
          </p:cNvPicPr>
          <p:nvPr/>
        </p:nvPicPr>
        <p:blipFill>
          <a:blip r:embed="rId2"/>
          <a:stretch>
            <a:fillRect/>
          </a:stretch>
        </p:blipFill>
        <p:spPr>
          <a:xfrm>
            <a:off x="1571648" y="2609698"/>
            <a:ext cx="1037256" cy="1037256"/>
          </a:xfrm>
          <a:prstGeom prst="rect">
            <a:avLst/>
          </a:prstGeom>
        </p:spPr>
      </p:pic>
      <p:sp>
        <p:nvSpPr>
          <p:cNvPr id="5" name="Llamada rectangular redondeada 4">
            <a:extLst>
              <a:ext uri="{FF2B5EF4-FFF2-40B4-BE49-F238E27FC236}">
                <a16:creationId xmlns:a16="http://schemas.microsoft.com/office/drawing/2014/main" id="{146C66CA-E186-E04B-A5DE-A5C2B7F91437}"/>
              </a:ext>
            </a:extLst>
          </p:cNvPr>
          <p:cNvSpPr/>
          <p:nvPr/>
        </p:nvSpPr>
        <p:spPr>
          <a:xfrm>
            <a:off x="4707461" y="1188526"/>
            <a:ext cx="3489720" cy="1135903"/>
          </a:xfrm>
          <a:prstGeom prst="wedgeRoundRectCallout">
            <a:avLst>
              <a:gd name="adj1" fmla="val 21117"/>
              <a:gd name="adj2" fmla="val 108574"/>
              <a:gd name="adj3" fmla="val 16667"/>
            </a:avLst>
          </a:prstGeom>
          <a:solidFill>
            <a:srgbClr val="C4FFD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6" name="CuadroTexto 5">
            <a:extLst>
              <a:ext uri="{FF2B5EF4-FFF2-40B4-BE49-F238E27FC236}">
                <a16:creationId xmlns:a16="http://schemas.microsoft.com/office/drawing/2014/main" id="{C1FACC05-C180-274E-87E0-DF48B4DCF66B}"/>
              </a:ext>
            </a:extLst>
          </p:cNvPr>
          <p:cNvSpPr txBox="1"/>
          <p:nvPr/>
        </p:nvSpPr>
        <p:spPr>
          <a:xfrm>
            <a:off x="5020719" y="1318676"/>
            <a:ext cx="3013830" cy="830997"/>
          </a:xfrm>
          <a:prstGeom prst="rect">
            <a:avLst/>
          </a:prstGeom>
          <a:noFill/>
        </p:spPr>
        <p:txBody>
          <a:bodyPr wrap="square" rtlCol="0">
            <a:spAutoFit/>
          </a:bodyPr>
          <a:lstStyle/>
          <a:p>
            <a:pPr>
              <a:spcBef>
                <a:spcPct val="50000"/>
              </a:spcBef>
            </a:pPr>
            <a:r>
              <a:rPr lang="es-ES_tradnl" altLang="es-CO" sz="2400" b="1" i="1" dirty="0">
                <a:solidFill>
                  <a:srgbClr val="002060"/>
                </a:solidFill>
                <a:latin typeface="Calibri" panose="020F0502020204030204" pitchFamily="34" charset="0"/>
                <a:cs typeface="Calibri" panose="020F0502020204030204" pitchFamily="34" charset="0"/>
              </a:rPr>
              <a:t>No lo tenemos somos una Cooperativa</a:t>
            </a:r>
          </a:p>
        </p:txBody>
      </p:sp>
      <p:pic>
        <p:nvPicPr>
          <p:cNvPr id="7" name="Imagen 6">
            <a:extLst>
              <a:ext uri="{FF2B5EF4-FFF2-40B4-BE49-F238E27FC236}">
                <a16:creationId xmlns:a16="http://schemas.microsoft.com/office/drawing/2014/main" id="{1CD87868-D6BF-984E-88C4-E6BCB3EB3AAB}"/>
              </a:ext>
            </a:extLst>
          </p:cNvPr>
          <p:cNvPicPr>
            <a:picLocks noChangeAspect="1"/>
          </p:cNvPicPr>
          <p:nvPr/>
        </p:nvPicPr>
        <p:blipFill>
          <a:blip r:embed="rId3"/>
          <a:stretch>
            <a:fillRect/>
          </a:stretch>
        </p:blipFill>
        <p:spPr>
          <a:xfrm>
            <a:off x="6705767" y="3128326"/>
            <a:ext cx="939800" cy="673100"/>
          </a:xfrm>
          <a:prstGeom prst="rect">
            <a:avLst/>
          </a:prstGeom>
        </p:spPr>
      </p:pic>
    </p:spTree>
    <p:extLst>
      <p:ext uri="{BB962C8B-B14F-4D97-AF65-F5344CB8AC3E}">
        <p14:creationId xmlns:p14="http://schemas.microsoft.com/office/powerpoint/2010/main" val="2336502052"/>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Llamada rectangular redondeada 9">
            <a:extLst>
              <a:ext uri="{FF2B5EF4-FFF2-40B4-BE49-F238E27FC236}">
                <a16:creationId xmlns:a16="http://schemas.microsoft.com/office/drawing/2014/main" id="{A018E7CE-7F17-2540-8622-24DE2A8CE946}"/>
              </a:ext>
            </a:extLst>
          </p:cNvPr>
          <p:cNvSpPr/>
          <p:nvPr/>
        </p:nvSpPr>
        <p:spPr>
          <a:xfrm>
            <a:off x="1129771" y="236936"/>
            <a:ext cx="4249086" cy="1017192"/>
          </a:xfrm>
          <a:prstGeom prst="wedgeRoundRectCallout">
            <a:avLst>
              <a:gd name="adj1" fmla="val -20747"/>
              <a:gd name="adj2" fmla="val 92400"/>
              <a:gd name="adj3" fmla="val 16667"/>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11" name="CuadroTexto 10">
            <a:extLst>
              <a:ext uri="{FF2B5EF4-FFF2-40B4-BE49-F238E27FC236}">
                <a16:creationId xmlns:a16="http://schemas.microsoft.com/office/drawing/2014/main" id="{71953EEA-1E19-3244-B79C-03C07CECD9EF}"/>
              </a:ext>
            </a:extLst>
          </p:cNvPr>
          <p:cNvSpPr txBox="1"/>
          <p:nvPr/>
        </p:nvSpPr>
        <p:spPr>
          <a:xfrm>
            <a:off x="1322168" y="319241"/>
            <a:ext cx="3638006" cy="830997"/>
          </a:xfrm>
          <a:prstGeom prst="rect">
            <a:avLst/>
          </a:prstGeom>
          <a:noFill/>
        </p:spPr>
        <p:txBody>
          <a:bodyPr wrap="square" rtlCol="0">
            <a:spAutoFit/>
          </a:bodyPr>
          <a:lstStyle/>
          <a:p>
            <a:pPr>
              <a:spcBef>
                <a:spcPct val="50000"/>
              </a:spcBef>
              <a:buFontTx/>
              <a:buNone/>
            </a:pPr>
            <a:r>
              <a:rPr lang="es-ES_tradnl" altLang="es-CO" sz="2400" b="1" i="1" dirty="0" err="1">
                <a:solidFill>
                  <a:srgbClr val="7030A0"/>
                </a:solidFill>
                <a:latin typeface="Calibri" panose="020F0502020204030204" pitchFamily="34" charset="0"/>
                <a:cs typeface="Calibri" panose="020F0502020204030204" pitchFamily="34" charset="0"/>
              </a:rPr>
              <a:t>Hmm</a:t>
            </a:r>
            <a:r>
              <a:rPr lang="es-ES_tradnl" altLang="es-CO" sz="2400" b="1" i="1" dirty="0">
                <a:solidFill>
                  <a:srgbClr val="7030A0"/>
                </a:solidFill>
                <a:latin typeface="Calibri" panose="020F0502020204030204" pitchFamily="34" charset="0"/>
                <a:cs typeface="Calibri" panose="020F0502020204030204" pitchFamily="34" charset="0"/>
              </a:rPr>
              <a:t>… ¿Han traído su Plan de Negocios</a:t>
            </a:r>
          </a:p>
        </p:txBody>
      </p:sp>
      <p:pic>
        <p:nvPicPr>
          <p:cNvPr id="12" name="Imagen 11">
            <a:extLst>
              <a:ext uri="{FF2B5EF4-FFF2-40B4-BE49-F238E27FC236}">
                <a16:creationId xmlns:a16="http://schemas.microsoft.com/office/drawing/2014/main" id="{BB94E93D-4DF4-484F-9DB1-67824F6422BD}"/>
              </a:ext>
            </a:extLst>
          </p:cNvPr>
          <p:cNvPicPr>
            <a:picLocks noChangeAspect="1"/>
          </p:cNvPicPr>
          <p:nvPr/>
        </p:nvPicPr>
        <p:blipFill>
          <a:blip r:embed="rId2"/>
          <a:stretch>
            <a:fillRect/>
          </a:stretch>
        </p:blipFill>
        <p:spPr>
          <a:xfrm>
            <a:off x="1864605" y="1868602"/>
            <a:ext cx="1037256" cy="1037256"/>
          </a:xfrm>
          <a:prstGeom prst="rect">
            <a:avLst/>
          </a:prstGeom>
        </p:spPr>
      </p:pic>
      <p:sp>
        <p:nvSpPr>
          <p:cNvPr id="13" name="Llamada rectangular redondeada 12">
            <a:extLst>
              <a:ext uri="{FF2B5EF4-FFF2-40B4-BE49-F238E27FC236}">
                <a16:creationId xmlns:a16="http://schemas.microsoft.com/office/drawing/2014/main" id="{29D7637A-B583-3843-A7CC-61623A96C717}"/>
              </a:ext>
            </a:extLst>
          </p:cNvPr>
          <p:cNvSpPr/>
          <p:nvPr/>
        </p:nvSpPr>
        <p:spPr>
          <a:xfrm>
            <a:off x="4750365" y="857667"/>
            <a:ext cx="2591106" cy="824671"/>
          </a:xfrm>
          <a:prstGeom prst="wedgeRoundRectCallout">
            <a:avLst>
              <a:gd name="adj1" fmla="val 21437"/>
              <a:gd name="adj2" fmla="val 158605"/>
              <a:gd name="adj3" fmla="val 16667"/>
            </a:avLst>
          </a:prstGeom>
          <a:solidFill>
            <a:srgbClr val="C4FFD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4" name="CuadroTexto 13">
            <a:extLst>
              <a:ext uri="{FF2B5EF4-FFF2-40B4-BE49-F238E27FC236}">
                <a16:creationId xmlns:a16="http://schemas.microsoft.com/office/drawing/2014/main" id="{D3426766-AEC7-4443-9D5D-D36BB1E7CBB2}"/>
              </a:ext>
            </a:extLst>
          </p:cNvPr>
          <p:cNvSpPr txBox="1"/>
          <p:nvPr/>
        </p:nvSpPr>
        <p:spPr>
          <a:xfrm>
            <a:off x="4904419" y="994433"/>
            <a:ext cx="2201883" cy="461665"/>
          </a:xfrm>
          <a:prstGeom prst="rect">
            <a:avLst/>
          </a:prstGeom>
          <a:noFill/>
        </p:spPr>
        <p:txBody>
          <a:bodyPr wrap="square" rtlCol="0">
            <a:spAutoFit/>
          </a:bodyPr>
          <a:lstStyle/>
          <a:p>
            <a:pPr>
              <a:spcBef>
                <a:spcPct val="50000"/>
              </a:spcBef>
              <a:buFontTx/>
              <a:buNone/>
            </a:pPr>
            <a:r>
              <a:rPr lang="es-ES_tradnl" altLang="es-CO" sz="2400" b="1" i="1" dirty="0">
                <a:solidFill>
                  <a:srgbClr val="002060"/>
                </a:solidFill>
                <a:latin typeface="Calibri" panose="020F0502020204030204" pitchFamily="34" charset="0"/>
                <a:cs typeface="Calibri" panose="020F0502020204030204" pitchFamily="34" charset="0"/>
              </a:rPr>
              <a:t>Perdón, ¿Qué?</a:t>
            </a:r>
          </a:p>
        </p:txBody>
      </p:sp>
      <p:pic>
        <p:nvPicPr>
          <p:cNvPr id="15" name="Imagen 14">
            <a:extLst>
              <a:ext uri="{FF2B5EF4-FFF2-40B4-BE49-F238E27FC236}">
                <a16:creationId xmlns:a16="http://schemas.microsoft.com/office/drawing/2014/main" id="{2BA0920C-6AB8-CC42-888B-11AF4F3C8F8E}"/>
              </a:ext>
            </a:extLst>
          </p:cNvPr>
          <p:cNvPicPr>
            <a:picLocks noChangeAspect="1"/>
          </p:cNvPicPr>
          <p:nvPr/>
        </p:nvPicPr>
        <p:blipFill>
          <a:blip r:embed="rId3"/>
          <a:stretch>
            <a:fillRect/>
          </a:stretch>
        </p:blipFill>
        <p:spPr>
          <a:xfrm>
            <a:off x="6091836" y="2827942"/>
            <a:ext cx="939800" cy="673100"/>
          </a:xfrm>
          <a:prstGeom prst="rect">
            <a:avLst/>
          </a:prstGeom>
        </p:spPr>
      </p:pic>
      <p:pic>
        <p:nvPicPr>
          <p:cNvPr id="16" name="Imagen 15">
            <a:extLst>
              <a:ext uri="{FF2B5EF4-FFF2-40B4-BE49-F238E27FC236}">
                <a16:creationId xmlns:a16="http://schemas.microsoft.com/office/drawing/2014/main" id="{51132064-BFF8-6940-87B7-36D40DAF3A69}"/>
              </a:ext>
            </a:extLst>
          </p:cNvPr>
          <p:cNvPicPr>
            <a:picLocks noChangeAspect="1"/>
          </p:cNvPicPr>
          <p:nvPr/>
        </p:nvPicPr>
        <p:blipFill>
          <a:blip r:embed="rId4"/>
          <a:stretch>
            <a:fillRect/>
          </a:stretch>
        </p:blipFill>
        <p:spPr>
          <a:xfrm>
            <a:off x="2893111" y="1593614"/>
            <a:ext cx="504145" cy="549976"/>
          </a:xfrm>
          <a:prstGeom prst="rect">
            <a:avLst/>
          </a:prstGeom>
        </p:spPr>
      </p:pic>
      <p:sp>
        <p:nvSpPr>
          <p:cNvPr id="17" name="Llamada rectangular redondeada 16">
            <a:extLst>
              <a:ext uri="{FF2B5EF4-FFF2-40B4-BE49-F238E27FC236}">
                <a16:creationId xmlns:a16="http://schemas.microsoft.com/office/drawing/2014/main" id="{CF480E30-DE62-5743-BE7B-B7EC1AB05CDD}"/>
              </a:ext>
            </a:extLst>
          </p:cNvPr>
          <p:cNvSpPr/>
          <p:nvPr/>
        </p:nvSpPr>
        <p:spPr>
          <a:xfrm>
            <a:off x="362739" y="3752669"/>
            <a:ext cx="6603749" cy="1037256"/>
          </a:xfrm>
          <a:prstGeom prst="wedgeRoundRectCallout">
            <a:avLst>
              <a:gd name="adj1" fmla="val -21228"/>
              <a:gd name="adj2" fmla="val -98134"/>
              <a:gd name="adj3" fmla="val 16667"/>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18" name="CuadroTexto 17">
            <a:extLst>
              <a:ext uri="{FF2B5EF4-FFF2-40B4-BE49-F238E27FC236}">
                <a16:creationId xmlns:a16="http://schemas.microsoft.com/office/drawing/2014/main" id="{909C2155-9C10-E44B-97B8-FA175DDAA7D4}"/>
              </a:ext>
            </a:extLst>
          </p:cNvPr>
          <p:cNvSpPr txBox="1"/>
          <p:nvPr/>
        </p:nvSpPr>
        <p:spPr>
          <a:xfrm>
            <a:off x="634328" y="3881648"/>
            <a:ext cx="6200425" cy="1061829"/>
          </a:xfrm>
          <a:prstGeom prst="rect">
            <a:avLst/>
          </a:prstGeom>
          <a:noFill/>
        </p:spPr>
        <p:txBody>
          <a:bodyPr wrap="square" rtlCol="0">
            <a:spAutoFit/>
          </a:bodyPr>
          <a:lstStyle/>
          <a:p>
            <a:r>
              <a:rPr lang="es-ES_tradnl" altLang="es-CO" sz="1500" b="1" i="1" dirty="0">
                <a:solidFill>
                  <a:srgbClr val="7030A0"/>
                </a:solidFill>
                <a:latin typeface="Trebuchet MS" panose="020B0603020202020204" pitchFamily="34" charset="0"/>
              </a:rPr>
              <a:t>Plan de Negocio.  Es una explicación de cómo tratarán de hacer exitoso su negocio en los próximos dos o tres años.  Incluidos todos sus objetivos, costos, flujos de caja y la investigación de mercado.</a:t>
            </a:r>
          </a:p>
          <a:p>
            <a:endParaRPr lang="es-CO" dirty="0"/>
          </a:p>
        </p:txBody>
      </p:sp>
    </p:spTree>
    <p:extLst>
      <p:ext uri="{BB962C8B-B14F-4D97-AF65-F5344CB8AC3E}">
        <p14:creationId xmlns:p14="http://schemas.microsoft.com/office/powerpoint/2010/main" val="1255051760"/>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0" name="CuadroTexto 1"/>
          <p:cNvSpPr txBox="1"/>
          <p:nvPr/>
        </p:nvSpPr>
        <p:spPr>
          <a:xfrm>
            <a:off x="555163" y="262357"/>
            <a:ext cx="5861135" cy="3693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lvl1pPr>
              <a:defRPr b="1">
                <a:solidFill>
                  <a:srgbClr val="E85A2D"/>
                </a:solidFill>
                <a:latin typeface="+mn-lt"/>
                <a:ea typeface="+mn-ea"/>
                <a:cs typeface="+mn-cs"/>
                <a:sym typeface="Helvetica"/>
              </a:defRPr>
            </a:lvl1pPr>
          </a:lstStyle>
          <a:p>
            <a:r>
              <a:rPr lang="es-MX" altLang="es-CO" dirty="0">
                <a:solidFill>
                  <a:srgbClr val="E95A2C"/>
                </a:solidFill>
                <a:latin typeface="Calibri" panose="020F0502020204030204" pitchFamily="34" charset="0"/>
                <a:cs typeface="Calibri" panose="020F0502020204030204" pitchFamily="34" charset="0"/>
              </a:rPr>
              <a:t>Veamos que hacen algunos para darle vida a una idea:</a:t>
            </a:r>
            <a:endParaRPr lang="es-CO" dirty="0">
              <a:solidFill>
                <a:srgbClr val="E95A2C"/>
              </a:solidFill>
              <a:latin typeface="Calibri" panose="020F0502020204030204" pitchFamily="34" charset="0"/>
              <a:cs typeface="Calibri" panose="020F0502020204030204" pitchFamily="34" charset="0"/>
            </a:endParaRPr>
          </a:p>
        </p:txBody>
      </p:sp>
      <p:sp>
        <p:nvSpPr>
          <p:cNvPr id="4" name="CuadroTexto 3">
            <a:extLst>
              <a:ext uri="{FF2B5EF4-FFF2-40B4-BE49-F238E27FC236}">
                <a16:creationId xmlns:a16="http://schemas.microsoft.com/office/drawing/2014/main" id="{F6A3F6F2-6BB7-6C41-B8FE-604E3B1C920A}"/>
              </a:ext>
            </a:extLst>
          </p:cNvPr>
          <p:cNvSpPr txBox="1"/>
          <p:nvPr/>
        </p:nvSpPr>
        <p:spPr>
          <a:xfrm>
            <a:off x="493170" y="1027181"/>
            <a:ext cx="6302837" cy="1708160"/>
          </a:xfrm>
          <a:prstGeom prst="rect">
            <a:avLst/>
          </a:prstGeom>
          <a:noFill/>
        </p:spPr>
        <p:txBody>
          <a:bodyPr wrap="square" rtlCol="0">
            <a:spAutoFit/>
          </a:bodyPr>
          <a:lstStyle/>
          <a:p>
            <a:r>
              <a:rPr lang="es-MX" altLang="es-CO" sz="1500" dirty="0">
                <a:solidFill>
                  <a:schemeClr val="bg1">
                    <a:lumMod val="50000"/>
                  </a:schemeClr>
                </a:solidFill>
                <a:latin typeface="Calibri" panose="020F0502020204030204" pitchFamily="34" charset="0"/>
                <a:cs typeface="Calibri" panose="020F0502020204030204" pitchFamily="34" charset="0"/>
              </a:rPr>
              <a:t>El ingeniero civil primero debe elaborar los planos, el cirujano evalúa su diagnóstico con base en exámenes, el viajero programa su ruta, el técnico del equipo de fútbol diseña una estrategia de juego, el estudiante prepara su examen, el cocinero prepara los ingredientes y el deportista diseña un plan de entrenamiento. Al parecer todos PLANIFICAN ALGO. Todos quieren saber anticipadamente acerca de los compromisos y la responsabilidad que van a adquirir. También quieren saber acerca de los resultados que pueden obtener. </a:t>
            </a:r>
            <a:endParaRPr lang="es-CO" sz="1500" dirty="0">
              <a:solidFill>
                <a:schemeClr val="bg1">
                  <a:lumMod val="50000"/>
                </a:schemeClr>
              </a:solidFill>
              <a:latin typeface="Calibri" panose="020F0502020204030204" pitchFamily="34" charset="0"/>
              <a:cs typeface="Calibri" panose="020F0502020204030204" pitchFamily="34" charset="0"/>
            </a:endParaRPr>
          </a:p>
        </p:txBody>
      </p:sp>
      <p:pic>
        <p:nvPicPr>
          <p:cNvPr id="5" name="Imagen 4">
            <a:extLst>
              <a:ext uri="{FF2B5EF4-FFF2-40B4-BE49-F238E27FC236}">
                <a16:creationId xmlns:a16="http://schemas.microsoft.com/office/drawing/2014/main" id="{925603EA-207A-C649-945E-F3D13A432304}"/>
              </a:ext>
            </a:extLst>
          </p:cNvPr>
          <p:cNvPicPr>
            <a:picLocks noChangeAspect="1"/>
          </p:cNvPicPr>
          <p:nvPr/>
        </p:nvPicPr>
        <p:blipFill>
          <a:blip r:embed="rId2"/>
          <a:stretch>
            <a:fillRect/>
          </a:stretch>
        </p:blipFill>
        <p:spPr>
          <a:xfrm>
            <a:off x="7157397" y="1252611"/>
            <a:ext cx="1346200" cy="1257300"/>
          </a:xfrm>
          <a:prstGeom prst="rect">
            <a:avLst/>
          </a:prstGeom>
        </p:spPr>
      </p:pic>
      <p:sp>
        <p:nvSpPr>
          <p:cNvPr id="8" name="CuadroTexto 7">
            <a:extLst>
              <a:ext uri="{FF2B5EF4-FFF2-40B4-BE49-F238E27FC236}">
                <a16:creationId xmlns:a16="http://schemas.microsoft.com/office/drawing/2014/main" id="{3647EA8C-D3BD-164F-9272-EA23F48180E5}"/>
              </a:ext>
            </a:extLst>
          </p:cNvPr>
          <p:cNvSpPr txBox="1"/>
          <p:nvPr/>
        </p:nvSpPr>
        <p:spPr>
          <a:xfrm>
            <a:off x="493170" y="3130833"/>
            <a:ext cx="6915020" cy="584775"/>
          </a:xfrm>
          <a:prstGeom prst="rect">
            <a:avLst/>
          </a:prstGeom>
          <a:noFill/>
        </p:spPr>
        <p:txBody>
          <a:bodyPr wrap="square" rtlCol="0">
            <a:spAutoFit/>
          </a:bodyPr>
          <a:lstStyle/>
          <a:p>
            <a:r>
              <a:rPr lang="es-MX" altLang="es-CO" sz="1600" b="1" dirty="0">
                <a:solidFill>
                  <a:srgbClr val="E95A2C"/>
                </a:solidFill>
                <a:latin typeface="Arial" panose="020B0604020202020204" pitchFamily="34" charset="0"/>
              </a:rPr>
              <a:t>¿ Qué planifica el emprendedor ? ... pues su NEGOCIO o lo que es lo mismo, </a:t>
            </a:r>
            <a:r>
              <a:rPr lang="es-MX" altLang="es-CO" sz="1600" dirty="0">
                <a:solidFill>
                  <a:srgbClr val="E95A2C"/>
                </a:solidFill>
                <a:latin typeface="Arial" panose="020B0604020202020204" pitchFamily="34" charset="0"/>
              </a:rPr>
              <a:t>los compromisos y resultados previstos para su </a:t>
            </a:r>
            <a:r>
              <a:rPr lang="es-MX" altLang="es-CO" sz="1600" b="1" dirty="0">
                <a:solidFill>
                  <a:srgbClr val="E95A2C"/>
                </a:solidFill>
                <a:latin typeface="Arial" panose="020B0604020202020204" pitchFamily="34" charset="0"/>
              </a:rPr>
              <a:t>empresa. </a:t>
            </a:r>
            <a:endParaRPr lang="es-CO" sz="1600" dirty="0">
              <a:solidFill>
                <a:srgbClr val="E95A2C"/>
              </a:solidFill>
            </a:endParaRP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lamada rectangular redondeada 1">
            <a:extLst>
              <a:ext uri="{FF2B5EF4-FFF2-40B4-BE49-F238E27FC236}">
                <a16:creationId xmlns:a16="http://schemas.microsoft.com/office/drawing/2014/main" id="{79AE7D3B-4DB1-9E4D-B244-4869C8D4ACC5}"/>
              </a:ext>
            </a:extLst>
          </p:cNvPr>
          <p:cNvSpPr/>
          <p:nvPr/>
        </p:nvSpPr>
        <p:spPr>
          <a:xfrm>
            <a:off x="4249176" y="1094164"/>
            <a:ext cx="4123262" cy="1575418"/>
          </a:xfrm>
          <a:prstGeom prst="wedgeRoundRectCallout">
            <a:avLst>
              <a:gd name="adj1" fmla="val -22585"/>
              <a:gd name="adj2" fmla="val 114382"/>
              <a:gd name="adj3" fmla="val 16667"/>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3" name="CuadroTexto 2">
            <a:extLst>
              <a:ext uri="{FF2B5EF4-FFF2-40B4-BE49-F238E27FC236}">
                <a16:creationId xmlns:a16="http://schemas.microsoft.com/office/drawing/2014/main" id="{BE898F2B-1BF6-984D-87D8-D690D520D770}"/>
              </a:ext>
            </a:extLst>
          </p:cNvPr>
          <p:cNvSpPr txBox="1"/>
          <p:nvPr/>
        </p:nvSpPr>
        <p:spPr>
          <a:xfrm>
            <a:off x="4379165" y="1140658"/>
            <a:ext cx="4016520" cy="1477328"/>
          </a:xfrm>
          <a:prstGeom prst="rect">
            <a:avLst/>
          </a:prstGeom>
          <a:noFill/>
        </p:spPr>
        <p:txBody>
          <a:bodyPr wrap="square" rtlCol="0">
            <a:spAutoFit/>
          </a:bodyPr>
          <a:lstStyle/>
          <a:p>
            <a:pPr>
              <a:spcBef>
                <a:spcPct val="50000"/>
              </a:spcBef>
              <a:buFontTx/>
              <a:buNone/>
            </a:pPr>
            <a:r>
              <a:rPr lang="es-ES_tradnl" altLang="es-CO" sz="1500" i="1" dirty="0">
                <a:solidFill>
                  <a:srgbClr val="00297A"/>
                </a:solidFill>
                <a:latin typeface="Trebuchet MS" panose="020B0603020202020204" pitchFamily="34" charset="0"/>
              </a:rPr>
              <a:t>Pero yo sí y por lo tanto ustedes también.  Sin un plan de negocios no pueden hablar realmente sobre negocios con nadie y especialmente conmigo. Cuando lo tengan listo regresen.  Entonces podremos hablar sobre el inicio de su negocio.</a:t>
            </a:r>
          </a:p>
        </p:txBody>
      </p:sp>
      <p:pic>
        <p:nvPicPr>
          <p:cNvPr id="4" name="Imagen 3">
            <a:extLst>
              <a:ext uri="{FF2B5EF4-FFF2-40B4-BE49-F238E27FC236}">
                <a16:creationId xmlns:a16="http://schemas.microsoft.com/office/drawing/2014/main" id="{03B52136-2BB5-8346-B2C9-5CED867148C2}"/>
              </a:ext>
            </a:extLst>
          </p:cNvPr>
          <p:cNvPicPr>
            <a:picLocks noChangeAspect="1"/>
          </p:cNvPicPr>
          <p:nvPr/>
        </p:nvPicPr>
        <p:blipFill>
          <a:blip r:embed="rId2"/>
          <a:stretch>
            <a:fillRect/>
          </a:stretch>
        </p:blipFill>
        <p:spPr>
          <a:xfrm>
            <a:off x="6246130" y="2853409"/>
            <a:ext cx="1037256" cy="1037256"/>
          </a:xfrm>
          <a:prstGeom prst="rect">
            <a:avLst/>
          </a:prstGeom>
        </p:spPr>
      </p:pic>
      <p:sp>
        <p:nvSpPr>
          <p:cNvPr id="5" name="Llamada rectangular redondeada 4">
            <a:extLst>
              <a:ext uri="{FF2B5EF4-FFF2-40B4-BE49-F238E27FC236}">
                <a16:creationId xmlns:a16="http://schemas.microsoft.com/office/drawing/2014/main" id="{F6028464-410F-9646-86DA-8FD0F8328DBD}"/>
              </a:ext>
            </a:extLst>
          </p:cNvPr>
          <p:cNvSpPr/>
          <p:nvPr/>
        </p:nvSpPr>
        <p:spPr>
          <a:xfrm>
            <a:off x="580476" y="645551"/>
            <a:ext cx="3142793" cy="947005"/>
          </a:xfrm>
          <a:prstGeom prst="wedgeRoundRectCallout">
            <a:avLst>
              <a:gd name="adj1" fmla="val 21930"/>
              <a:gd name="adj2" fmla="val 128329"/>
              <a:gd name="adj3" fmla="val 16667"/>
            </a:avLst>
          </a:prstGeom>
          <a:solidFill>
            <a:srgbClr val="C4FFD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6" name="CuadroTexto 5">
            <a:extLst>
              <a:ext uri="{FF2B5EF4-FFF2-40B4-BE49-F238E27FC236}">
                <a16:creationId xmlns:a16="http://schemas.microsoft.com/office/drawing/2014/main" id="{59A9070C-46DE-C74C-AD44-8A9F08673979}"/>
              </a:ext>
            </a:extLst>
          </p:cNvPr>
          <p:cNvSpPr txBox="1"/>
          <p:nvPr/>
        </p:nvSpPr>
        <p:spPr>
          <a:xfrm>
            <a:off x="827652" y="703556"/>
            <a:ext cx="3239940" cy="830997"/>
          </a:xfrm>
          <a:prstGeom prst="rect">
            <a:avLst/>
          </a:prstGeom>
          <a:noFill/>
        </p:spPr>
        <p:txBody>
          <a:bodyPr wrap="square" rtlCol="0">
            <a:spAutoFit/>
          </a:bodyPr>
          <a:lstStyle/>
          <a:p>
            <a:pPr>
              <a:spcBef>
                <a:spcPct val="50000"/>
              </a:spcBef>
              <a:buFontTx/>
              <a:buNone/>
            </a:pPr>
            <a:r>
              <a:rPr lang="es-ES_tradnl" altLang="es-CO" sz="2400" b="1" i="1" dirty="0">
                <a:solidFill>
                  <a:srgbClr val="002060"/>
                </a:solidFill>
                <a:latin typeface="Calibri" panose="020F0502020204030204" pitchFamily="34" charset="0"/>
                <a:cs typeface="Calibri" panose="020F0502020204030204" pitchFamily="34" charset="0"/>
              </a:rPr>
              <a:t>El …</a:t>
            </a:r>
            <a:r>
              <a:rPr lang="es-ES_tradnl" altLang="es-CO" sz="2400" b="1" i="1" dirty="0" err="1">
                <a:solidFill>
                  <a:srgbClr val="002060"/>
                </a:solidFill>
                <a:latin typeface="Calibri" panose="020F0502020204030204" pitchFamily="34" charset="0"/>
                <a:cs typeface="Calibri" panose="020F0502020204030204" pitchFamily="34" charset="0"/>
              </a:rPr>
              <a:t>Hmmm</a:t>
            </a:r>
            <a:r>
              <a:rPr lang="es-ES_tradnl" altLang="es-CO" sz="2400" b="1" i="1" dirty="0">
                <a:solidFill>
                  <a:srgbClr val="002060"/>
                </a:solidFill>
                <a:latin typeface="Calibri" panose="020F0502020204030204" pitchFamily="34" charset="0"/>
                <a:cs typeface="Calibri" panose="020F0502020204030204" pitchFamily="34" charset="0"/>
              </a:rPr>
              <a:t>… no lo necesitamos</a:t>
            </a:r>
          </a:p>
        </p:txBody>
      </p:sp>
      <p:sp>
        <p:nvSpPr>
          <p:cNvPr id="7" name="Llamada rectangular redondeada 6">
            <a:extLst>
              <a:ext uri="{FF2B5EF4-FFF2-40B4-BE49-F238E27FC236}">
                <a16:creationId xmlns:a16="http://schemas.microsoft.com/office/drawing/2014/main" id="{BE363E1E-53D6-5D4A-9486-4BBD4C2F341B}"/>
              </a:ext>
            </a:extLst>
          </p:cNvPr>
          <p:cNvSpPr/>
          <p:nvPr/>
        </p:nvSpPr>
        <p:spPr>
          <a:xfrm>
            <a:off x="1973758" y="3803614"/>
            <a:ext cx="2711077" cy="680369"/>
          </a:xfrm>
          <a:prstGeom prst="wedgeRoundRectCallout">
            <a:avLst>
              <a:gd name="adj1" fmla="val -21270"/>
              <a:gd name="adj2" fmla="val -114231"/>
              <a:gd name="adj3" fmla="val 16667"/>
            </a:avLst>
          </a:prstGeom>
          <a:solidFill>
            <a:srgbClr val="C4FFD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CuadroTexto 7">
            <a:extLst>
              <a:ext uri="{FF2B5EF4-FFF2-40B4-BE49-F238E27FC236}">
                <a16:creationId xmlns:a16="http://schemas.microsoft.com/office/drawing/2014/main" id="{C0C9A505-CCC3-8D43-94D7-E3E9AB86C409}"/>
              </a:ext>
            </a:extLst>
          </p:cNvPr>
          <p:cNvSpPr txBox="1"/>
          <p:nvPr/>
        </p:nvSpPr>
        <p:spPr>
          <a:xfrm>
            <a:off x="2271837" y="3890665"/>
            <a:ext cx="2103094" cy="461665"/>
          </a:xfrm>
          <a:prstGeom prst="rect">
            <a:avLst/>
          </a:prstGeom>
          <a:noFill/>
        </p:spPr>
        <p:txBody>
          <a:bodyPr wrap="square" rtlCol="0">
            <a:spAutoFit/>
          </a:bodyPr>
          <a:lstStyle/>
          <a:p>
            <a:pPr>
              <a:spcBef>
                <a:spcPct val="50000"/>
              </a:spcBef>
              <a:buFontTx/>
              <a:buNone/>
            </a:pPr>
            <a:r>
              <a:rPr lang="es-ES_tradnl" altLang="es-CO" sz="2400" b="1" i="1" dirty="0">
                <a:solidFill>
                  <a:srgbClr val="002060"/>
                </a:solidFill>
                <a:latin typeface="Calibri" panose="020F0502020204030204" pitchFamily="34" charset="0"/>
                <a:cs typeface="Calibri" panose="020F0502020204030204" pitchFamily="34" charset="0"/>
              </a:rPr>
              <a:t>Bueno, gracias</a:t>
            </a:r>
          </a:p>
        </p:txBody>
      </p:sp>
      <p:pic>
        <p:nvPicPr>
          <p:cNvPr id="9" name="Imagen 8">
            <a:extLst>
              <a:ext uri="{FF2B5EF4-FFF2-40B4-BE49-F238E27FC236}">
                <a16:creationId xmlns:a16="http://schemas.microsoft.com/office/drawing/2014/main" id="{8EE720C1-BDAA-7F49-9D61-E9176D608C40}"/>
              </a:ext>
            </a:extLst>
          </p:cNvPr>
          <p:cNvPicPr>
            <a:picLocks noChangeAspect="1"/>
          </p:cNvPicPr>
          <p:nvPr/>
        </p:nvPicPr>
        <p:blipFill>
          <a:blip r:embed="rId3"/>
          <a:stretch>
            <a:fillRect/>
          </a:stretch>
        </p:blipFill>
        <p:spPr>
          <a:xfrm>
            <a:off x="2361282" y="2490006"/>
            <a:ext cx="939800" cy="673100"/>
          </a:xfrm>
          <a:prstGeom prst="rect">
            <a:avLst/>
          </a:prstGeom>
        </p:spPr>
      </p:pic>
    </p:spTree>
    <p:extLst>
      <p:ext uri="{BB962C8B-B14F-4D97-AF65-F5344CB8AC3E}">
        <p14:creationId xmlns:p14="http://schemas.microsoft.com/office/powerpoint/2010/main" val="1816192760"/>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44E44F8F-D271-624D-825F-B442AD1BD240}"/>
              </a:ext>
            </a:extLst>
          </p:cNvPr>
          <p:cNvSpPr txBox="1"/>
          <p:nvPr/>
        </p:nvSpPr>
        <p:spPr>
          <a:xfrm>
            <a:off x="2828640" y="815473"/>
            <a:ext cx="3073277" cy="523220"/>
          </a:xfrm>
          <a:prstGeom prst="rect">
            <a:avLst/>
          </a:prstGeom>
          <a:noFill/>
        </p:spPr>
        <p:txBody>
          <a:bodyPr wrap="none" rtlCol="0">
            <a:spAutoFit/>
          </a:bodyPr>
          <a:lstStyle/>
          <a:p>
            <a:pPr algn="ctr"/>
            <a:r>
              <a:rPr lang="es-ES_tradnl" altLang="es-CO" sz="2800" b="1" dirty="0">
                <a:solidFill>
                  <a:srgbClr val="E95A2C"/>
                </a:solidFill>
                <a:latin typeface="Calibri" panose="020F0502020204030204" pitchFamily="34" charset="0"/>
                <a:cs typeface="Calibri" panose="020F0502020204030204" pitchFamily="34" charset="0"/>
              </a:rPr>
              <a:t>¿ Que paso seguir ?</a:t>
            </a:r>
            <a:endParaRPr lang="es-CO" sz="2800" b="1" dirty="0">
              <a:solidFill>
                <a:srgbClr val="E95A2C"/>
              </a:solidFill>
              <a:latin typeface="Calibri" panose="020F0502020204030204" pitchFamily="34" charset="0"/>
              <a:cs typeface="Calibri" panose="020F0502020204030204" pitchFamily="34" charset="0"/>
            </a:endParaRPr>
          </a:p>
        </p:txBody>
      </p:sp>
      <p:sp>
        <p:nvSpPr>
          <p:cNvPr id="3" name="CuadroTexto 2">
            <a:extLst>
              <a:ext uri="{FF2B5EF4-FFF2-40B4-BE49-F238E27FC236}">
                <a16:creationId xmlns:a16="http://schemas.microsoft.com/office/drawing/2014/main" id="{159306A5-A70A-3F49-8267-E904995F2C82}"/>
              </a:ext>
            </a:extLst>
          </p:cNvPr>
          <p:cNvSpPr txBox="1"/>
          <p:nvPr/>
        </p:nvSpPr>
        <p:spPr>
          <a:xfrm>
            <a:off x="843867" y="1812858"/>
            <a:ext cx="7042825" cy="2134046"/>
          </a:xfrm>
          <a:prstGeom prst="rect">
            <a:avLst/>
          </a:prstGeom>
          <a:noFill/>
        </p:spPr>
        <p:txBody>
          <a:bodyPr wrap="square" rtlCol="0">
            <a:spAutoFit/>
          </a:bodyPr>
          <a:lstStyle/>
          <a:p>
            <a:pPr marL="285750" indent="-285750" defTabSz="762000">
              <a:lnSpc>
                <a:spcPct val="150000"/>
              </a:lnSpc>
              <a:buFont typeface="Arial" panose="020B0604020202020204" pitchFamily="34" charset="0"/>
              <a:buChar char="•"/>
            </a:pPr>
            <a:r>
              <a:rPr lang="es-ES_tradnl" altLang="es-CO" sz="1500" dirty="0">
                <a:solidFill>
                  <a:schemeClr val="bg1">
                    <a:lumMod val="50000"/>
                  </a:schemeClr>
                </a:solidFill>
                <a:latin typeface="Calibri" panose="020F0502020204030204" pitchFamily="34" charset="0"/>
                <a:cs typeface="Calibri" panose="020F0502020204030204" pitchFamily="34" charset="0"/>
              </a:rPr>
              <a:t>Haga el plan de mercado primero</a:t>
            </a:r>
          </a:p>
          <a:p>
            <a:pPr marL="285750" indent="-285750" defTabSz="762000">
              <a:lnSpc>
                <a:spcPct val="150000"/>
              </a:lnSpc>
              <a:buFont typeface="Arial" panose="020B0604020202020204" pitchFamily="34" charset="0"/>
              <a:buChar char="•"/>
            </a:pPr>
            <a:r>
              <a:rPr lang="es-ES_tradnl" altLang="es-CO" sz="1500" dirty="0">
                <a:solidFill>
                  <a:schemeClr val="bg1">
                    <a:lumMod val="50000"/>
                  </a:schemeClr>
                </a:solidFill>
                <a:latin typeface="Calibri" panose="020F0502020204030204" pitchFamily="34" charset="0"/>
                <a:cs typeface="Calibri" panose="020F0502020204030204" pitchFamily="34" charset="0"/>
              </a:rPr>
              <a:t>Luego haga el plan operativo</a:t>
            </a:r>
          </a:p>
          <a:p>
            <a:pPr marL="285750" indent="-285750" defTabSz="762000">
              <a:lnSpc>
                <a:spcPct val="150000"/>
              </a:lnSpc>
              <a:buFont typeface="Arial" panose="020B0604020202020204" pitchFamily="34" charset="0"/>
              <a:buChar char="•"/>
            </a:pPr>
            <a:r>
              <a:rPr lang="es-ES_tradnl" altLang="es-CO" sz="1500" dirty="0">
                <a:solidFill>
                  <a:schemeClr val="bg1">
                    <a:lumMod val="50000"/>
                  </a:schemeClr>
                </a:solidFill>
                <a:latin typeface="Calibri" panose="020F0502020204030204" pitchFamily="34" charset="0"/>
                <a:cs typeface="Calibri" panose="020F0502020204030204" pitchFamily="34" charset="0"/>
              </a:rPr>
              <a:t>Por último haga el plan financiero </a:t>
            </a:r>
          </a:p>
          <a:p>
            <a:pPr marL="285750" indent="-285750" defTabSz="762000">
              <a:lnSpc>
                <a:spcPct val="150000"/>
              </a:lnSpc>
              <a:buFont typeface="Arial" panose="020B0604020202020204" pitchFamily="34" charset="0"/>
              <a:buChar char="•"/>
            </a:pPr>
            <a:r>
              <a:rPr lang="es-ES_tradnl" altLang="es-CO" sz="1500" dirty="0">
                <a:solidFill>
                  <a:schemeClr val="bg1">
                    <a:lumMod val="50000"/>
                  </a:schemeClr>
                </a:solidFill>
                <a:latin typeface="Calibri" panose="020F0502020204030204" pitchFamily="34" charset="0"/>
                <a:cs typeface="Calibri" panose="020F0502020204030204" pitchFamily="34" charset="0"/>
              </a:rPr>
              <a:t>Sea flexible, ajuste el plan continuamente</a:t>
            </a:r>
          </a:p>
          <a:p>
            <a:pPr marL="285750" indent="-285750" defTabSz="762000">
              <a:lnSpc>
                <a:spcPct val="150000"/>
              </a:lnSpc>
              <a:buFont typeface="Arial" panose="020B0604020202020204" pitchFamily="34" charset="0"/>
              <a:buChar char="•"/>
            </a:pPr>
            <a:r>
              <a:rPr lang="es-ES_tradnl" altLang="es-CO" sz="1500" dirty="0">
                <a:solidFill>
                  <a:schemeClr val="bg1">
                    <a:lumMod val="50000"/>
                  </a:schemeClr>
                </a:solidFill>
                <a:latin typeface="Calibri" panose="020F0502020204030204" pitchFamily="34" charset="0"/>
                <a:cs typeface="Calibri" panose="020F0502020204030204" pitchFamily="34" charset="0"/>
              </a:rPr>
              <a:t>Haga la estrategia de negocio</a:t>
            </a:r>
          </a:p>
          <a:p>
            <a:pPr marL="285750" indent="-285750" defTabSz="762000">
              <a:lnSpc>
                <a:spcPct val="150000"/>
              </a:lnSpc>
              <a:buFont typeface="Arial" panose="020B0604020202020204" pitchFamily="34" charset="0"/>
              <a:buChar char="•"/>
            </a:pPr>
            <a:r>
              <a:rPr lang="es-ES_tradnl" altLang="es-CO" sz="1500" dirty="0">
                <a:solidFill>
                  <a:schemeClr val="bg1">
                    <a:lumMod val="50000"/>
                  </a:schemeClr>
                </a:solidFill>
                <a:latin typeface="Calibri" panose="020F0502020204030204" pitchFamily="34" charset="0"/>
                <a:cs typeface="Calibri" panose="020F0502020204030204" pitchFamily="34" charset="0"/>
              </a:rPr>
              <a:t>Mantenga al día sus supuestos y pruebe su factibilidad</a:t>
            </a:r>
          </a:p>
        </p:txBody>
      </p:sp>
      <p:pic>
        <p:nvPicPr>
          <p:cNvPr id="4" name="Imagen 3">
            <a:extLst>
              <a:ext uri="{FF2B5EF4-FFF2-40B4-BE49-F238E27FC236}">
                <a16:creationId xmlns:a16="http://schemas.microsoft.com/office/drawing/2014/main" id="{0695C87E-8038-E140-87AF-F34E38E2CA5B}"/>
              </a:ext>
            </a:extLst>
          </p:cNvPr>
          <p:cNvPicPr>
            <a:picLocks noChangeAspect="1"/>
          </p:cNvPicPr>
          <p:nvPr/>
        </p:nvPicPr>
        <p:blipFill>
          <a:blip r:embed="rId2"/>
          <a:stretch>
            <a:fillRect/>
          </a:stretch>
        </p:blipFill>
        <p:spPr>
          <a:xfrm>
            <a:off x="6464519" y="2124470"/>
            <a:ext cx="1197447" cy="1306306"/>
          </a:xfrm>
          <a:prstGeom prst="rect">
            <a:avLst/>
          </a:prstGeom>
        </p:spPr>
      </p:pic>
    </p:spTree>
    <p:extLst>
      <p:ext uri="{BB962C8B-B14F-4D97-AF65-F5344CB8AC3E}">
        <p14:creationId xmlns:p14="http://schemas.microsoft.com/office/powerpoint/2010/main" val="1476446484"/>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E07933A1-5FD4-5E41-AB2C-30D790F7F448}"/>
              </a:ext>
            </a:extLst>
          </p:cNvPr>
          <p:cNvSpPr txBox="1"/>
          <p:nvPr/>
        </p:nvSpPr>
        <p:spPr>
          <a:xfrm>
            <a:off x="2177629" y="658824"/>
            <a:ext cx="4437433" cy="954107"/>
          </a:xfrm>
          <a:prstGeom prst="rect">
            <a:avLst/>
          </a:prstGeom>
          <a:noFill/>
        </p:spPr>
        <p:txBody>
          <a:bodyPr wrap="none" rtlCol="0">
            <a:spAutoFit/>
          </a:bodyPr>
          <a:lstStyle/>
          <a:p>
            <a:pPr algn="ctr"/>
            <a:r>
              <a:rPr lang="es-ES_tradnl" altLang="es-CO" sz="2800" b="1" dirty="0">
                <a:solidFill>
                  <a:srgbClr val="E95A2C"/>
                </a:solidFill>
                <a:latin typeface="Arial" panose="020B0604020202020204" pitchFamily="34" charset="0"/>
              </a:rPr>
              <a:t>¿ Para que sirve un plan </a:t>
            </a:r>
          </a:p>
          <a:p>
            <a:pPr algn="ctr"/>
            <a:r>
              <a:rPr lang="es-ES_tradnl" altLang="es-CO" sz="2800" b="1" dirty="0">
                <a:solidFill>
                  <a:srgbClr val="E95A2C"/>
                </a:solidFill>
                <a:latin typeface="Arial" panose="020B0604020202020204" pitchFamily="34" charset="0"/>
              </a:rPr>
              <a:t>De negocios ?</a:t>
            </a:r>
            <a:endParaRPr lang="es-CO" sz="2800" b="1" dirty="0">
              <a:solidFill>
                <a:srgbClr val="E95A2C"/>
              </a:solidFill>
            </a:endParaRPr>
          </a:p>
        </p:txBody>
      </p:sp>
      <p:pic>
        <p:nvPicPr>
          <p:cNvPr id="3" name="Imagen 2">
            <a:extLst>
              <a:ext uri="{FF2B5EF4-FFF2-40B4-BE49-F238E27FC236}">
                <a16:creationId xmlns:a16="http://schemas.microsoft.com/office/drawing/2014/main" id="{4A567FA3-B2D9-6547-8EE7-3800904896BD}"/>
              </a:ext>
            </a:extLst>
          </p:cNvPr>
          <p:cNvPicPr>
            <a:picLocks noChangeAspect="1"/>
          </p:cNvPicPr>
          <p:nvPr/>
        </p:nvPicPr>
        <p:blipFill>
          <a:blip r:embed="rId2"/>
          <a:stretch>
            <a:fillRect/>
          </a:stretch>
        </p:blipFill>
        <p:spPr>
          <a:xfrm>
            <a:off x="3760369" y="2063750"/>
            <a:ext cx="1016000" cy="1016000"/>
          </a:xfrm>
          <a:prstGeom prst="rect">
            <a:avLst/>
          </a:prstGeom>
        </p:spPr>
      </p:pic>
      <p:pic>
        <p:nvPicPr>
          <p:cNvPr id="4" name="Imagen 3">
            <a:extLst>
              <a:ext uri="{FF2B5EF4-FFF2-40B4-BE49-F238E27FC236}">
                <a16:creationId xmlns:a16="http://schemas.microsoft.com/office/drawing/2014/main" id="{D4717A3A-46D2-5745-B560-871DB266F648}"/>
              </a:ext>
            </a:extLst>
          </p:cNvPr>
          <p:cNvPicPr>
            <a:picLocks noChangeAspect="1"/>
          </p:cNvPicPr>
          <p:nvPr/>
        </p:nvPicPr>
        <p:blipFill>
          <a:blip r:embed="rId3"/>
          <a:stretch>
            <a:fillRect/>
          </a:stretch>
        </p:blipFill>
        <p:spPr>
          <a:xfrm>
            <a:off x="2494448" y="3288180"/>
            <a:ext cx="542352" cy="542352"/>
          </a:xfrm>
          <a:prstGeom prst="rect">
            <a:avLst/>
          </a:prstGeom>
        </p:spPr>
      </p:pic>
      <p:pic>
        <p:nvPicPr>
          <p:cNvPr id="5" name="Imagen 4">
            <a:extLst>
              <a:ext uri="{FF2B5EF4-FFF2-40B4-BE49-F238E27FC236}">
                <a16:creationId xmlns:a16="http://schemas.microsoft.com/office/drawing/2014/main" id="{75C35ADA-BDBB-CA42-B15F-FE62FBED13B5}"/>
              </a:ext>
            </a:extLst>
          </p:cNvPr>
          <p:cNvPicPr>
            <a:picLocks noChangeAspect="1"/>
          </p:cNvPicPr>
          <p:nvPr/>
        </p:nvPicPr>
        <p:blipFill>
          <a:blip r:embed="rId4"/>
          <a:stretch>
            <a:fillRect/>
          </a:stretch>
        </p:blipFill>
        <p:spPr>
          <a:xfrm>
            <a:off x="4122319" y="3513417"/>
            <a:ext cx="292100" cy="488950"/>
          </a:xfrm>
          <a:prstGeom prst="rect">
            <a:avLst/>
          </a:prstGeom>
        </p:spPr>
      </p:pic>
      <p:pic>
        <p:nvPicPr>
          <p:cNvPr id="6" name="Imagen 5">
            <a:extLst>
              <a:ext uri="{FF2B5EF4-FFF2-40B4-BE49-F238E27FC236}">
                <a16:creationId xmlns:a16="http://schemas.microsoft.com/office/drawing/2014/main" id="{01F27212-BB81-E346-8575-753F86D74F84}"/>
              </a:ext>
            </a:extLst>
          </p:cNvPr>
          <p:cNvPicPr>
            <a:picLocks noChangeAspect="1"/>
          </p:cNvPicPr>
          <p:nvPr/>
        </p:nvPicPr>
        <p:blipFill>
          <a:blip r:embed="rId5"/>
          <a:stretch>
            <a:fillRect/>
          </a:stretch>
        </p:blipFill>
        <p:spPr>
          <a:xfrm>
            <a:off x="5670259" y="3317238"/>
            <a:ext cx="533879" cy="542353"/>
          </a:xfrm>
          <a:prstGeom prst="rect">
            <a:avLst/>
          </a:prstGeom>
        </p:spPr>
      </p:pic>
    </p:spTree>
    <p:extLst>
      <p:ext uri="{BB962C8B-B14F-4D97-AF65-F5344CB8AC3E}">
        <p14:creationId xmlns:p14="http://schemas.microsoft.com/office/powerpoint/2010/main" val="2419121707"/>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1DB27E40-D533-6744-BBD1-71D3C587A653}"/>
              </a:ext>
            </a:extLst>
          </p:cNvPr>
          <p:cNvSpPr txBox="1"/>
          <p:nvPr/>
        </p:nvSpPr>
        <p:spPr>
          <a:xfrm>
            <a:off x="2657854" y="489972"/>
            <a:ext cx="3828291" cy="954107"/>
          </a:xfrm>
          <a:prstGeom prst="rect">
            <a:avLst/>
          </a:prstGeom>
          <a:noFill/>
        </p:spPr>
        <p:txBody>
          <a:bodyPr wrap="none" rtlCol="0">
            <a:spAutoFit/>
          </a:bodyPr>
          <a:lstStyle/>
          <a:p>
            <a:pPr algn="ctr"/>
            <a:r>
              <a:rPr lang="es-ES_tradnl" altLang="es-CO" sz="2800" b="1" dirty="0">
                <a:solidFill>
                  <a:srgbClr val="E95A2C"/>
                </a:solidFill>
                <a:latin typeface="Calibri" panose="020F0502020204030204" pitchFamily="34" charset="0"/>
                <a:cs typeface="Calibri" panose="020F0502020204030204" pitchFamily="34" charset="0"/>
              </a:rPr>
              <a:t>¿ Para que sirve un plan </a:t>
            </a:r>
          </a:p>
          <a:p>
            <a:pPr algn="ctr"/>
            <a:r>
              <a:rPr lang="es-ES_tradnl" altLang="es-CO" sz="2800" b="1" dirty="0">
                <a:solidFill>
                  <a:srgbClr val="E95A2C"/>
                </a:solidFill>
                <a:latin typeface="Calibri" panose="020F0502020204030204" pitchFamily="34" charset="0"/>
                <a:cs typeface="Calibri" panose="020F0502020204030204" pitchFamily="34" charset="0"/>
              </a:rPr>
              <a:t>De negocios ?</a:t>
            </a:r>
            <a:endParaRPr lang="es-CO" sz="2800" b="1" dirty="0">
              <a:solidFill>
                <a:srgbClr val="E95A2C"/>
              </a:solidFill>
              <a:latin typeface="Calibri" panose="020F0502020204030204" pitchFamily="34" charset="0"/>
              <a:cs typeface="Calibri" panose="020F0502020204030204" pitchFamily="34" charset="0"/>
            </a:endParaRPr>
          </a:p>
        </p:txBody>
      </p:sp>
      <p:sp>
        <p:nvSpPr>
          <p:cNvPr id="3" name="CuadroTexto 2">
            <a:extLst>
              <a:ext uri="{FF2B5EF4-FFF2-40B4-BE49-F238E27FC236}">
                <a16:creationId xmlns:a16="http://schemas.microsoft.com/office/drawing/2014/main" id="{E2317E19-EBFA-3D48-BE48-5B5CC1FA20BA}"/>
              </a:ext>
            </a:extLst>
          </p:cNvPr>
          <p:cNvSpPr txBox="1"/>
          <p:nvPr/>
        </p:nvSpPr>
        <p:spPr>
          <a:xfrm>
            <a:off x="638494" y="1772740"/>
            <a:ext cx="8288529" cy="2480294"/>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s-MX" altLang="es-CO" sz="1500" dirty="0">
                <a:solidFill>
                  <a:schemeClr val="bg1">
                    <a:lumMod val="50000"/>
                  </a:schemeClr>
                </a:solidFill>
                <a:latin typeface="Calibri" panose="020F0502020204030204" pitchFamily="34" charset="0"/>
                <a:cs typeface="Calibri" panose="020F0502020204030204" pitchFamily="34" charset="0"/>
              </a:rPr>
              <a:t>Visualizar el negocio</a:t>
            </a:r>
          </a:p>
          <a:p>
            <a:pPr marL="285750" indent="-285750">
              <a:lnSpc>
                <a:spcPct val="150000"/>
              </a:lnSpc>
              <a:buFont typeface="Arial" panose="020B0604020202020204" pitchFamily="34" charset="0"/>
              <a:buChar char="•"/>
            </a:pPr>
            <a:r>
              <a:rPr lang="es-MX" altLang="es-CO" sz="1500" dirty="0">
                <a:solidFill>
                  <a:schemeClr val="bg1">
                    <a:lumMod val="50000"/>
                  </a:schemeClr>
                </a:solidFill>
                <a:latin typeface="Calibri" panose="020F0502020204030204" pitchFamily="34" charset="0"/>
                <a:cs typeface="Calibri" panose="020F0502020204030204" pitchFamily="34" charset="0"/>
              </a:rPr>
              <a:t>Ayuda a la toma de decisiones acertadas. </a:t>
            </a:r>
          </a:p>
          <a:p>
            <a:pPr marL="285750" indent="-285750">
              <a:lnSpc>
                <a:spcPct val="150000"/>
              </a:lnSpc>
              <a:buFont typeface="Arial" panose="020B0604020202020204" pitchFamily="34" charset="0"/>
              <a:buChar char="•"/>
            </a:pPr>
            <a:r>
              <a:rPr lang="es-MX" altLang="es-CO" sz="1500" dirty="0">
                <a:solidFill>
                  <a:schemeClr val="bg1">
                    <a:lumMod val="50000"/>
                  </a:schemeClr>
                </a:solidFill>
                <a:latin typeface="Calibri" panose="020F0502020204030204" pitchFamily="34" charset="0"/>
                <a:cs typeface="Calibri" panose="020F0502020204030204" pitchFamily="34" charset="0"/>
              </a:rPr>
              <a:t>Descubre riesgos ocultos y debilidades  permitiendo tomar a tiempo acciones correctivas.</a:t>
            </a:r>
          </a:p>
          <a:p>
            <a:pPr marL="285750" indent="-285750">
              <a:lnSpc>
                <a:spcPct val="150000"/>
              </a:lnSpc>
              <a:buFont typeface="Arial" panose="020B0604020202020204" pitchFamily="34" charset="0"/>
              <a:buChar char="•"/>
            </a:pPr>
            <a:r>
              <a:rPr lang="es-MX" altLang="es-CO" sz="1500" dirty="0">
                <a:solidFill>
                  <a:schemeClr val="bg1">
                    <a:lumMod val="50000"/>
                  </a:schemeClr>
                </a:solidFill>
                <a:latin typeface="Calibri" panose="020F0502020204030204" pitchFamily="34" charset="0"/>
                <a:cs typeface="Calibri" panose="020F0502020204030204" pitchFamily="34" charset="0"/>
              </a:rPr>
              <a:t>Ayuda a identificar nuevas oportunidades para el negocio.</a:t>
            </a:r>
          </a:p>
          <a:p>
            <a:pPr marL="285750" indent="-285750">
              <a:lnSpc>
                <a:spcPct val="150000"/>
              </a:lnSpc>
              <a:buFont typeface="Arial" panose="020B0604020202020204" pitchFamily="34" charset="0"/>
              <a:buChar char="•"/>
            </a:pPr>
            <a:r>
              <a:rPr lang="es-MX" altLang="es-CO" sz="1500" dirty="0">
                <a:solidFill>
                  <a:schemeClr val="bg1">
                    <a:lumMod val="50000"/>
                  </a:schemeClr>
                </a:solidFill>
                <a:latin typeface="Calibri" panose="020F0502020204030204" pitchFamily="34" charset="0"/>
                <a:cs typeface="Calibri" panose="020F0502020204030204" pitchFamily="34" charset="0"/>
              </a:rPr>
              <a:t>Identifica y aclara los criterios y supuestos sobre los que se fundamentará la actividad empresarial.</a:t>
            </a:r>
          </a:p>
          <a:p>
            <a:pPr marL="285750" indent="-285750">
              <a:lnSpc>
                <a:spcPct val="150000"/>
              </a:lnSpc>
              <a:buFont typeface="Arial" panose="020B0604020202020204" pitchFamily="34" charset="0"/>
              <a:buChar char="•"/>
            </a:pPr>
            <a:r>
              <a:rPr lang="es-MX" altLang="es-CO" sz="1500" dirty="0">
                <a:solidFill>
                  <a:schemeClr val="bg1">
                    <a:lumMod val="50000"/>
                  </a:schemeClr>
                </a:solidFill>
                <a:latin typeface="Calibri" panose="020F0502020204030204" pitchFamily="34" charset="0"/>
                <a:cs typeface="Calibri" panose="020F0502020204030204" pitchFamily="34" charset="0"/>
              </a:rPr>
              <a:t>Permite el manejo del riesgo y la incertidumbre.</a:t>
            </a:r>
          </a:p>
          <a:p>
            <a:pPr marL="285750" indent="-285750">
              <a:lnSpc>
                <a:spcPct val="150000"/>
              </a:lnSpc>
              <a:buFont typeface="Arial" panose="020B0604020202020204" pitchFamily="34" charset="0"/>
              <a:buChar char="•"/>
            </a:pPr>
            <a:r>
              <a:rPr lang="es-MX" altLang="es-CO" sz="1500" dirty="0">
                <a:solidFill>
                  <a:schemeClr val="bg1">
                    <a:lumMod val="50000"/>
                  </a:schemeClr>
                </a:solidFill>
                <a:latin typeface="Calibri" panose="020F0502020204030204" pitchFamily="34" charset="0"/>
                <a:cs typeface="Calibri" panose="020F0502020204030204" pitchFamily="34" charset="0"/>
              </a:rPr>
              <a:t>Define las necesidades de inversión y capital. </a:t>
            </a:r>
          </a:p>
        </p:txBody>
      </p:sp>
    </p:spTree>
    <p:extLst>
      <p:ext uri="{BB962C8B-B14F-4D97-AF65-F5344CB8AC3E}">
        <p14:creationId xmlns:p14="http://schemas.microsoft.com/office/powerpoint/2010/main" val="1794006342"/>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E1023821-5265-F845-B6A7-03D64E486A05}"/>
              </a:ext>
            </a:extLst>
          </p:cNvPr>
          <p:cNvSpPr txBox="1"/>
          <p:nvPr/>
        </p:nvSpPr>
        <p:spPr>
          <a:xfrm>
            <a:off x="661025" y="1898616"/>
            <a:ext cx="7994777" cy="274863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s-MX" altLang="es-CO" sz="1500" dirty="0">
                <a:solidFill>
                  <a:schemeClr val="bg1">
                    <a:lumMod val="50000"/>
                  </a:schemeClr>
                </a:solidFill>
                <a:latin typeface="Calibri" panose="020F0502020204030204" pitchFamily="34" charset="0"/>
                <a:cs typeface="Calibri" panose="020F0502020204030204" pitchFamily="34" charset="0"/>
              </a:rPr>
              <a:t>Es una forma de visualizar el futuro y sus posibilidades.</a:t>
            </a:r>
          </a:p>
          <a:p>
            <a:pPr marL="285750" indent="-285750">
              <a:lnSpc>
                <a:spcPct val="150000"/>
              </a:lnSpc>
              <a:buFont typeface="Arial" panose="020B0604020202020204" pitchFamily="34" charset="0"/>
              <a:buChar char="•"/>
            </a:pPr>
            <a:r>
              <a:rPr lang="es-MX" altLang="es-CO" sz="1500" dirty="0">
                <a:solidFill>
                  <a:schemeClr val="bg1">
                    <a:lumMod val="50000"/>
                  </a:schemeClr>
                </a:solidFill>
                <a:latin typeface="Calibri" panose="020F0502020204030204" pitchFamily="34" charset="0"/>
                <a:cs typeface="Calibri" panose="020F0502020204030204" pitchFamily="34" charset="0"/>
              </a:rPr>
              <a:t>Permite conectar la empresa con su entorno, que es en general el conjunto de sus clientes, proveedores, inversionistas, gobierno, aliados y por supuesto, todos los competidores y clientes potenciales. </a:t>
            </a:r>
          </a:p>
          <a:p>
            <a:pPr marL="285750" indent="-285750">
              <a:lnSpc>
                <a:spcPct val="150000"/>
              </a:lnSpc>
              <a:buFont typeface="Arial" panose="020B0604020202020204" pitchFamily="34" charset="0"/>
              <a:buChar char="•"/>
            </a:pPr>
            <a:r>
              <a:rPr lang="es-MX" altLang="es-CO" sz="1500" dirty="0">
                <a:solidFill>
                  <a:schemeClr val="bg1">
                    <a:lumMod val="50000"/>
                  </a:schemeClr>
                </a:solidFill>
                <a:latin typeface="Calibri" panose="020F0502020204030204" pitchFamily="34" charset="0"/>
                <a:cs typeface="Calibri" panose="020F0502020204030204" pitchFamily="34" charset="0"/>
              </a:rPr>
              <a:t> Atraer Inversionistas</a:t>
            </a:r>
          </a:p>
          <a:p>
            <a:pPr marL="285750" indent="-285750">
              <a:lnSpc>
                <a:spcPct val="150000"/>
              </a:lnSpc>
              <a:buFont typeface="Arial" panose="020B0604020202020204" pitchFamily="34" charset="0"/>
              <a:buChar char="•"/>
            </a:pPr>
            <a:r>
              <a:rPr lang="es-MX" altLang="es-CO" sz="1500" dirty="0">
                <a:solidFill>
                  <a:schemeClr val="bg1">
                    <a:lumMod val="50000"/>
                  </a:schemeClr>
                </a:solidFill>
                <a:latin typeface="Calibri" panose="020F0502020204030204" pitchFamily="34" charset="0"/>
                <a:cs typeface="Calibri" panose="020F0502020204030204" pitchFamily="34" charset="0"/>
              </a:rPr>
              <a:t> Se constituye en una carta de navegación para alcanzar el éxito.</a:t>
            </a:r>
          </a:p>
          <a:p>
            <a:pPr marL="285750" indent="-285750">
              <a:lnSpc>
                <a:spcPct val="150000"/>
              </a:lnSpc>
              <a:buFont typeface="Arial" panose="020B0604020202020204" pitchFamily="34" charset="0"/>
              <a:buChar char="•"/>
            </a:pPr>
            <a:r>
              <a:rPr lang="es-MX" altLang="es-CO" sz="1500" dirty="0">
                <a:solidFill>
                  <a:schemeClr val="bg1">
                    <a:lumMod val="50000"/>
                  </a:schemeClr>
                </a:solidFill>
                <a:latin typeface="Calibri" panose="020F0502020204030204" pitchFamily="34" charset="0"/>
                <a:cs typeface="Calibri" panose="020F0502020204030204" pitchFamily="34" charset="0"/>
              </a:rPr>
              <a:t> Es el punto de referencia para medir el desempeño durante la implementación.</a:t>
            </a:r>
          </a:p>
          <a:p>
            <a:pPr>
              <a:lnSpc>
                <a:spcPct val="105000"/>
              </a:lnSpc>
            </a:pPr>
            <a:r>
              <a:rPr lang="es-MX" altLang="es-CO" sz="1500" b="1" dirty="0">
                <a:solidFill>
                  <a:schemeClr val="bg1">
                    <a:lumMod val="50000"/>
                  </a:schemeClr>
                </a:solidFill>
                <a:latin typeface="Calibri" panose="020F0502020204030204" pitchFamily="34" charset="0"/>
                <a:cs typeface="Calibri" panose="020F0502020204030204" pitchFamily="34" charset="0"/>
              </a:rPr>
              <a:t> </a:t>
            </a:r>
            <a:endParaRPr lang="es-MX" altLang="es-CO" sz="1500" dirty="0">
              <a:solidFill>
                <a:schemeClr val="bg1">
                  <a:lumMod val="50000"/>
                </a:schemeClr>
              </a:solidFill>
              <a:latin typeface="Calibri" panose="020F0502020204030204" pitchFamily="34" charset="0"/>
              <a:cs typeface="Calibri" panose="020F0502020204030204" pitchFamily="34" charset="0"/>
            </a:endParaRPr>
          </a:p>
        </p:txBody>
      </p:sp>
      <p:sp>
        <p:nvSpPr>
          <p:cNvPr id="3" name="CuadroTexto 2">
            <a:extLst>
              <a:ext uri="{FF2B5EF4-FFF2-40B4-BE49-F238E27FC236}">
                <a16:creationId xmlns:a16="http://schemas.microsoft.com/office/drawing/2014/main" id="{36823911-10F5-7B4F-9916-4610A8D2370B}"/>
              </a:ext>
            </a:extLst>
          </p:cNvPr>
          <p:cNvSpPr txBox="1"/>
          <p:nvPr/>
        </p:nvSpPr>
        <p:spPr>
          <a:xfrm>
            <a:off x="2657854" y="489972"/>
            <a:ext cx="3828291" cy="954107"/>
          </a:xfrm>
          <a:prstGeom prst="rect">
            <a:avLst/>
          </a:prstGeom>
          <a:noFill/>
        </p:spPr>
        <p:txBody>
          <a:bodyPr wrap="none" rtlCol="0">
            <a:spAutoFit/>
          </a:bodyPr>
          <a:lstStyle/>
          <a:p>
            <a:pPr algn="ctr"/>
            <a:r>
              <a:rPr lang="es-ES_tradnl" altLang="es-CO" sz="2800" b="1" dirty="0">
                <a:solidFill>
                  <a:srgbClr val="E95A2C"/>
                </a:solidFill>
                <a:latin typeface="Calibri" panose="020F0502020204030204" pitchFamily="34" charset="0"/>
                <a:cs typeface="Calibri" panose="020F0502020204030204" pitchFamily="34" charset="0"/>
              </a:rPr>
              <a:t>¿ Para que sirve un plan </a:t>
            </a:r>
          </a:p>
          <a:p>
            <a:pPr algn="ctr"/>
            <a:r>
              <a:rPr lang="es-ES_tradnl" altLang="es-CO" sz="2800" b="1" dirty="0">
                <a:solidFill>
                  <a:srgbClr val="E95A2C"/>
                </a:solidFill>
                <a:latin typeface="Calibri" panose="020F0502020204030204" pitchFamily="34" charset="0"/>
                <a:cs typeface="Calibri" panose="020F0502020204030204" pitchFamily="34" charset="0"/>
              </a:rPr>
              <a:t>De negocios ?</a:t>
            </a:r>
            <a:endParaRPr lang="es-CO" sz="2800" b="1" dirty="0">
              <a:solidFill>
                <a:srgbClr val="E95A2C"/>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085230283"/>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 name="CuadroTexto 5">
            <a:extLst>
              <a:ext uri="{FF2B5EF4-FFF2-40B4-BE49-F238E27FC236}">
                <a16:creationId xmlns:a16="http://schemas.microsoft.com/office/drawing/2014/main" id="{3EA56AF2-CBAD-F84E-A90A-DAC55CB89E8E}"/>
              </a:ext>
            </a:extLst>
          </p:cNvPr>
          <p:cNvSpPr txBox="1"/>
          <p:nvPr/>
        </p:nvSpPr>
        <p:spPr>
          <a:xfrm>
            <a:off x="2151667" y="860322"/>
            <a:ext cx="4447051" cy="523220"/>
          </a:xfrm>
          <a:prstGeom prst="rect">
            <a:avLst/>
          </a:prstGeom>
          <a:noFill/>
        </p:spPr>
        <p:txBody>
          <a:bodyPr wrap="none" rtlCol="0">
            <a:spAutoFit/>
          </a:bodyPr>
          <a:lstStyle/>
          <a:p>
            <a:r>
              <a:rPr lang="es-ES_tradnl" altLang="es-CO" sz="2800" b="1" dirty="0">
                <a:solidFill>
                  <a:srgbClr val="E95A2C"/>
                </a:solidFill>
                <a:latin typeface="Calibri" panose="020F0502020204030204" pitchFamily="34" charset="0"/>
                <a:cs typeface="Calibri" panose="020F0502020204030204" pitchFamily="34" charset="0"/>
              </a:rPr>
              <a:t>¿Qué es un plan de negocio?</a:t>
            </a:r>
            <a:endParaRPr lang="es-CO" sz="2800" b="1" dirty="0">
              <a:solidFill>
                <a:srgbClr val="E95A2C"/>
              </a:solidFill>
            </a:endParaRPr>
          </a:p>
        </p:txBody>
      </p:sp>
      <p:pic>
        <p:nvPicPr>
          <p:cNvPr id="7" name="Imagen 6">
            <a:extLst>
              <a:ext uri="{FF2B5EF4-FFF2-40B4-BE49-F238E27FC236}">
                <a16:creationId xmlns:a16="http://schemas.microsoft.com/office/drawing/2014/main" id="{80DFD4D9-9638-714B-BDA5-4E44542B4124}"/>
              </a:ext>
            </a:extLst>
          </p:cNvPr>
          <p:cNvPicPr>
            <a:picLocks noChangeAspect="1"/>
          </p:cNvPicPr>
          <p:nvPr/>
        </p:nvPicPr>
        <p:blipFill>
          <a:blip r:embed="rId2"/>
          <a:stretch>
            <a:fillRect/>
          </a:stretch>
        </p:blipFill>
        <p:spPr>
          <a:xfrm>
            <a:off x="3867192" y="2154869"/>
            <a:ext cx="1016000" cy="1016000"/>
          </a:xfrm>
          <a:prstGeom prst="rect">
            <a:avLst/>
          </a:prstGeom>
        </p:spPr>
      </p:pic>
    </p:spTree>
    <p:extLst>
      <p:ext uri="{BB962C8B-B14F-4D97-AF65-F5344CB8AC3E}">
        <p14:creationId xmlns:p14="http://schemas.microsoft.com/office/powerpoint/2010/main" val="1209496456"/>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CuadroTexto 3">
            <a:extLst>
              <a:ext uri="{FF2B5EF4-FFF2-40B4-BE49-F238E27FC236}">
                <a16:creationId xmlns:a16="http://schemas.microsoft.com/office/drawing/2014/main" id="{5A6E9AE9-33EC-A547-AAD8-599A78E67C05}"/>
              </a:ext>
            </a:extLst>
          </p:cNvPr>
          <p:cNvSpPr txBox="1"/>
          <p:nvPr/>
        </p:nvSpPr>
        <p:spPr>
          <a:xfrm>
            <a:off x="773084" y="369843"/>
            <a:ext cx="3438762" cy="369332"/>
          </a:xfrm>
          <a:prstGeom prst="rect">
            <a:avLst/>
          </a:prstGeom>
          <a:noFill/>
        </p:spPr>
        <p:txBody>
          <a:bodyPr wrap="none" rtlCol="0">
            <a:spAutoFit/>
          </a:bodyPr>
          <a:lstStyle/>
          <a:p>
            <a:pPr algn="ctr"/>
            <a:r>
              <a:rPr lang="es-MX" altLang="es-CO" b="1" dirty="0">
                <a:solidFill>
                  <a:srgbClr val="E95A2C"/>
                </a:solidFill>
                <a:latin typeface="Calibri" panose="020F0502020204030204" pitchFamily="34" charset="0"/>
                <a:cs typeface="Calibri" panose="020F0502020204030204" pitchFamily="34" charset="0"/>
              </a:rPr>
              <a:t>¿Pero, qué es un plan de negocio?</a:t>
            </a:r>
            <a:endParaRPr lang="es-CO" b="1" dirty="0">
              <a:solidFill>
                <a:srgbClr val="E95A2C"/>
              </a:solidFill>
              <a:latin typeface="Calibri" panose="020F0502020204030204" pitchFamily="34" charset="0"/>
              <a:cs typeface="Calibri" panose="020F0502020204030204" pitchFamily="34" charset="0"/>
            </a:endParaRPr>
          </a:p>
        </p:txBody>
      </p:sp>
      <p:sp>
        <p:nvSpPr>
          <p:cNvPr id="5" name="CuadroTexto 4">
            <a:extLst>
              <a:ext uri="{FF2B5EF4-FFF2-40B4-BE49-F238E27FC236}">
                <a16:creationId xmlns:a16="http://schemas.microsoft.com/office/drawing/2014/main" id="{0E10E050-1771-1C4E-A2B9-F07B67288BFC}"/>
              </a:ext>
            </a:extLst>
          </p:cNvPr>
          <p:cNvSpPr txBox="1"/>
          <p:nvPr/>
        </p:nvSpPr>
        <p:spPr>
          <a:xfrm>
            <a:off x="737062" y="2230464"/>
            <a:ext cx="6949567" cy="1015663"/>
          </a:xfrm>
          <a:prstGeom prst="rect">
            <a:avLst/>
          </a:prstGeom>
          <a:noFill/>
        </p:spPr>
        <p:txBody>
          <a:bodyPr wrap="square" rtlCol="0">
            <a:spAutoFit/>
          </a:bodyPr>
          <a:lstStyle/>
          <a:p>
            <a:r>
              <a:rPr lang="es-MX" altLang="es-CO" sz="1500" dirty="0">
                <a:solidFill>
                  <a:schemeClr val="bg1">
                    <a:lumMod val="50000"/>
                  </a:schemeClr>
                </a:solidFill>
                <a:latin typeface="Calibri" panose="020F0502020204030204" pitchFamily="34" charset="0"/>
                <a:cs typeface="Calibri" panose="020F0502020204030204" pitchFamily="34" charset="0"/>
              </a:rPr>
              <a:t>El </a:t>
            </a:r>
            <a:r>
              <a:rPr lang="es-MX" altLang="es-CO" sz="1500" b="1" dirty="0">
                <a:solidFill>
                  <a:schemeClr val="bg1">
                    <a:lumMod val="50000"/>
                  </a:schemeClr>
                </a:solidFill>
                <a:latin typeface="Calibri" panose="020F0502020204030204" pitchFamily="34" charset="0"/>
                <a:cs typeface="Calibri" panose="020F0502020204030204" pitchFamily="34" charset="0"/>
              </a:rPr>
              <a:t>plan de negocio </a:t>
            </a:r>
            <a:r>
              <a:rPr lang="es-MX" altLang="es-CO" sz="1500" dirty="0">
                <a:solidFill>
                  <a:schemeClr val="bg1">
                    <a:lumMod val="50000"/>
                  </a:schemeClr>
                </a:solidFill>
                <a:latin typeface="Calibri" panose="020F0502020204030204" pitchFamily="34" charset="0"/>
                <a:cs typeface="Calibri" panose="020F0502020204030204" pitchFamily="34" charset="0"/>
              </a:rPr>
              <a:t>es un Bloque de información, expresada en un documento, que tiene que ser comprendido por propios y extraños y que evidencia un pensamiento estratégico de la empresa y sus negocios, con obligaciones y resultados cuantificables previstos para un período de tiempo determinado.</a:t>
            </a:r>
            <a:endParaRPr lang="es-CO" sz="1500" dirty="0">
              <a:solidFill>
                <a:schemeClr val="bg1">
                  <a:lumMod val="50000"/>
                </a:schemeClr>
              </a:solidFill>
              <a:latin typeface="Calibri" panose="020F0502020204030204" pitchFamily="34" charset="0"/>
              <a:cs typeface="Calibri" panose="020F0502020204030204" pitchFamily="34" charset="0"/>
            </a:endParaRPr>
          </a:p>
        </p:txBody>
      </p:sp>
      <p:pic>
        <p:nvPicPr>
          <p:cNvPr id="8" name="Imagen 7">
            <a:extLst>
              <a:ext uri="{FF2B5EF4-FFF2-40B4-BE49-F238E27FC236}">
                <a16:creationId xmlns:a16="http://schemas.microsoft.com/office/drawing/2014/main" id="{B5E89455-31B3-6F4D-BE73-701245355ADC}"/>
              </a:ext>
            </a:extLst>
          </p:cNvPr>
          <p:cNvPicPr>
            <a:picLocks noChangeAspect="1"/>
          </p:cNvPicPr>
          <p:nvPr/>
        </p:nvPicPr>
        <p:blipFill>
          <a:blip r:embed="rId2"/>
          <a:stretch>
            <a:fillRect/>
          </a:stretch>
        </p:blipFill>
        <p:spPr>
          <a:xfrm>
            <a:off x="861579" y="1135374"/>
            <a:ext cx="698500" cy="762000"/>
          </a:xfrm>
          <a:prstGeom prst="rect">
            <a:avLst/>
          </a:prstGeom>
        </p:spPr>
      </p:pic>
    </p:spTree>
    <p:extLst>
      <p:ext uri="{BB962C8B-B14F-4D97-AF65-F5344CB8AC3E}">
        <p14:creationId xmlns:p14="http://schemas.microsoft.com/office/powerpoint/2010/main" val="3078037356"/>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 name="CuadroTexto 5">
            <a:extLst>
              <a:ext uri="{FF2B5EF4-FFF2-40B4-BE49-F238E27FC236}">
                <a16:creationId xmlns:a16="http://schemas.microsoft.com/office/drawing/2014/main" id="{F709086B-5070-E845-8A29-EDE3B858E2C0}"/>
              </a:ext>
            </a:extLst>
          </p:cNvPr>
          <p:cNvSpPr txBox="1"/>
          <p:nvPr/>
        </p:nvSpPr>
        <p:spPr>
          <a:xfrm>
            <a:off x="2535224" y="613995"/>
            <a:ext cx="4073551" cy="954107"/>
          </a:xfrm>
          <a:prstGeom prst="rect">
            <a:avLst/>
          </a:prstGeom>
          <a:noFill/>
        </p:spPr>
        <p:txBody>
          <a:bodyPr wrap="none" rtlCol="0">
            <a:spAutoFit/>
          </a:bodyPr>
          <a:lstStyle/>
          <a:p>
            <a:pPr algn="ctr"/>
            <a:r>
              <a:rPr lang="es-ES_tradnl" altLang="es-CO" sz="2800" b="1" dirty="0">
                <a:solidFill>
                  <a:srgbClr val="E95A2C"/>
                </a:solidFill>
                <a:latin typeface="Calibri" panose="020F0502020204030204" pitchFamily="34" charset="0"/>
                <a:cs typeface="Calibri" panose="020F0502020204030204" pitchFamily="34" charset="0"/>
              </a:rPr>
              <a:t>¿ Cuándo usamos un plan </a:t>
            </a:r>
          </a:p>
          <a:p>
            <a:pPr algn="ctr"/>
            <a:r>
              <a:rPr lang="es-ES_tradnl" altLang="es-CO" sz="2800" b="1" dirty="0">
                <a:solidFill>
                  <a:srgbClr val="E95A2C"/>
                </a:solidFill>
                <a:latin typeface="Calibri" panose="020F0502020204030204" pitchFamily="34" charset="0"/>
                <a:cs typeface="Calibri" panose="020F0502020204030204" pitchFamily="34" charset="0"/>
              </a:rPr>
              <a:t>de negocio ?</a:t>
            </a:r>
            <a:endParaRPr lang="es-CO" sz="2800" b="1" dirty="0">
              <a:solidFill>
                <a:srgbClr val="E95A2C"/>
              </a:solidFill>
              <a:latin typeface="Calibri" panose="020F0502020204030204" pitchFamily="34" charset="0"/>
              <a:cs typeface="Calibri" panose="020F0502020204030204" pitchFamily="34" charset="0"/>
            </a:endParaRPr>
          </a:p>
        </p:txBody>
      </p:sp>
      <p:pic>
        <p:nvPicPr>
          <p:cNvPr id="7" name="Imagen 6">
            <a:extLst>
              <a:ext uri="{FF2B5EF4-FFF2-40B4-BE49-F238E27FC236}">
                <a16:creationId xmlns:a16="http://schemas.microsoft.com/office/drawing/2014/main" id="{8225A9EF-A173-5040-AECB-F59C26AA5561}"/>
              </a:ext>
            </a:extLst>
          </p:cNvPr>
          <p:cNvPicPr>
            <a:picLocks noChangeAspect="1"/>
          </p:cNvPicPr>
          <p:nvPr/>
        </p:nvPicPr>
        <p:blipFill>
          <a:blip r:embed="rId2"/>
          <a:stretch>
            <a:fillRect/>
          </a:stretch>
        </p:blipFill>
        <p:spPr>
          <a:xfrm>
            <a:off x="4439581" y="2158462"/>
            <a:ext cx="609600" cy="609600"/>
          </a:xfrm>
          <a:prstGeom prst="rect">
            <a:avLst/>
          </a:prstGeom>
        </p:spPr>
      </p:pic>
      <p:pic>
        <p:nvPicPr>
          <p:cNvPr id="9" name="Imagen 8">
            <a:extLst>
              <a:ext uri="{FF2B5EF4-FFF2-40B4-BE49-F238E27FC236}">
                <a16:creationId xmlns:a16="http://schemas.microsoft.com/office/drawing/2014/main" id="{EC49FB94-33DB-1B47-BF43-FD14460A5446}"/>
              </a:ext>
            </a:extLst>
          </p:cNvPr>
          <p:cNvPicPr>
            <a:picLocks noChangeAspect="1"/>
          </p:cNvPicPr>
          <p:nvPr/>
        </p:nvPicPr>
        <p:blipFill>
          <a:blip r:embed="rId3"/>
          <a:stretch>
            <a:fillRect/>
          </a:stretch>
        </p:blipFill>
        <p:spPr>
          <a:xfrm>
            <a:off x="3962399" y="2855611"/>
            <a:ext cx="609600" cy="609600"/>
          </a:xfrm>
          <a:prstGeom prst="rect">
            <a:avLst/>
          </a:prstGeom>
        </p:spPr>
      </p:pic>
    </p:spTree>
    <p:extLst>
      <p:ext uri="{BB962C8B-B14F-4D97-AF65-F5344CB8AC3E}">
        <p14:creationId xmlns:p14="http://schemas.microsoft.com/office/powerpoint/2010/main" val="3246948557"/>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CuadroTexto 4">
            <a:extLst>
              <a:ext uri="{FF2B5EF4-FFF2-40B4-BE49-F238E27FC236}">
                <a16:creationId xmlns:a16="http://schemas.microsoft.com/office/drawing/2014/main" id="{D3F91E10-5FF1-374D-A5C7-9971E44C698F}"/>
              </a:ext>
            </a:extLst>
          </p:cNvPr>
          <p:cNvSpPr txBox="1"/>
          <p:nvPr/>
        </p:nvSpPr>
        <p:spPr>
          <a:xfrm>
            <a:off x="490724" y="2025660"/>
            <a:ext cx="6948462" cy="784830"/>
          </a:xfrm>
          <a:prstGeom prst="rect">
            <a:avLst/>
          </a:prstGeom>
          <a:noFill/>
        </p:spPr>
        <p:txBody>
          <a:bodyPr wrap="square" rtlCol="0">
            <a:spAutoFit/>
          </a:bodyPr>
          <a:lstStyle/>
          <a:p>
            <a:r>
              <a:rPr lang="es-CO" altLang="es-CO" sz="1500" dirty="0">
                <a:solidFill>
                  <a:schemeClr val="bg1">
                    <a:lumMod val="50000"/>
                  </a:schemeClr>
                </a:solidFill>
                <a:latin typeface="Calibri" panose="020F0502020204030204" pitchFamily="34" charset="0"/>
                <a:cs typeface="Calibri" panose="020F0502020204030204" pitchFamily="34" charset="0"/>
              </a:rPr>
              <a:t>El resultado primordial en la preparación de un </a:t>
            </a:r>
            <a:r>
              <a:rPr lang="es-CO" altLang="es-CO" sz="1500" b="1" i="1" dirty="0">
                <a:solidFill>
                  <a:schemeClr val="bg1">
                    <a:lumMod val="50000"/>
                  </a:schemeClr>
                </a:solidFill>
                <a:latin typeface="Calibri" panose="020F0502020204030204" pitchFamily="34" charset="0"/>
                <a:cs typeface="Calibri" panose="020F0502020204030204" pitchFamily="34" charset="0"/>
              </a:rPr>
              <a:t>Plan de Negocios</a:t>
            </a:r>
            <a:r>
              <a:rPr lang="es-CO" altLang="es-CO" sz="1500" b="1" dirty="0">
                <a:solidFill>
                  <a:schemeClr val="bg1">
                    <a:lumMod val="50000"/>
                  </a:schemeClr>
                </a:solidFill>
                <a:latin typeface="Calibri" panose="020F0502020204030204" pitchFamily="34" charset="0"/>
                <a:cs typeface="Calibri" panose="020F0502020204030204" pitchFamily="34" charset="0"/>
              </a:rPr>
              <a:t> </a:t>
            </a:r>
            <a:r>
              <a:rPr lang="es-CO" altLang="es-CO" sz="1500" dirty="0">
                <a:solidFill>
                  <a:schemeClr val="bg1">
                    <a:lumMod val="50000"/>
                  </a:schemeClr>
                </a:solidFill>
                <a:latin typeface="Calibri" panose="020F0502020204030204" pitchFamily="34" charset="0"/>
                <a:cs typeface="Calibri" panose="020F0502020204030204" pitchFamily="34" charset="0"/>
              </a:rPr>
              <a:t>es establecer un caso convincente para asegurar la financiación, interna o externa, para la puesta en marcha o expansión de las posibles iniciativas de negocios.</a:t>
            </a:r>
          </a:p>
        </p:txBody>
      </p:sp>
      <p:pic>
        <p:nvPicPr>
          <p:cNvPr id="8" name="Imagen 7">
            <a:extLst>
              <a:ext uri="{FF2B5EF4-FFF2-40B4-BE49-F238E27FC236}">
                <a16:creationId xmlns:a16="http://schemas.microsoft.com/office/drawing/2014/main" id="{54E8594D-99F6-B442-95FB-7CB1FFDDF69F}"/>
              </a:ext>
            </a:extLst>
          </p:cNvPr>
          <p:cNvPicPr>
            <a:picLocks noChangeAspect="1"/>
          </p:cNvPicPr>
          <p:nvPr/>
        </p:nvPicPr>
        <p:blipFill>
          <a:blip r:embed="rId2"/>
          <a:stretch>
            <a:fillRect/>
          </a:stretch>
        </p:blipFill>
        <p:spPr>
          <a:xfrm>
            <a:off x="965378" y="675145"/>
            <a:ext cx="480392" cy="480392"/>
          </a:xfrm>
          <a:prstGeom prst="rect">
            <a:avLst/>
          </a:prstGeom>
        </p:spPr>
      </p:pic>
      <p:pic>
        <p:nvPicPr>
          <p:cNvPr id="10" name="Imagen 9">
            <a:extLst>
              <a:ext uri="{FF2B5EF4-FFF2-40B4-BE49-F238E27FC236}">
                <a16:creationId xmlns:a16="http://schemas.microsoft.com/office/drawing/2014/main" id="{C975CD02-32A1-DD42-95E9-B76BC53D26B8}"/>
              </a:ext>
            </a:extLst>
          </p:cNvPr>
          <p:cNvPicPr>
            <a:picLocks noChangeAspect="1"/>
          </p:cNvPicPr>
          <p:nvPr/>
        </p:nvPicPr>
        <p:blipFill>
          <a:blip r:embed="rId3"/>
          <a:stretch>
            <a:fillRect/>
          </a:stretch>
        </p:blipFill>
        <p:spPr>
          <a:xfrm>
            <a:off x="581186" y="1234179"/>
            <a:ext cx="480392" cy="480392"/>
          </a:xfrm>
          <a:prstGeom prst="rect">
            <a:avLst/>
          </a:prstGeom>
        </p:spPr>
      </p:pic>
    </p:spTree>
    <p:extLst>
      <p:ext uri="{BB962C8B-B14F-4D97-AF65-F5344CB8AC3E}">
        <p14:creationId xmlns:p14="http://schemas.microsoft.com/office/powerpoint/2010/main" val="3789206088"/>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 name="CuadroTexto 5">
            <a:extLst>
              <a:ext uri="{FF2B5EF4-FFF2-40B4-BE49-F238E27FC236}">
                <a16:creationId xmlns:a16="http://schemas.microsoft.com/office/drawing/2014/main" id="{6EF38F9F-8969-6F44-8CEA-5CD51951D1A7}"/>
              </a:ext>
            </a:extLst>
          </p:cNvPr>
          <p:cNvSpPr txBox="1"/>
          <p:nvPr/>
        </p:nvSpPr>
        <p:spPr>
          <a:xfrm>
            <a:off x="2149097" y="838720"/>
            <a:ext cx="4496744" cy="954107"/>
          </a:xfrm>
          <a:prstGeom prst="rect">
            <a:avLst/>
          </a:prstGeom>
          <a:noFill/>
        </p:spPr>
        <p:txBody>
          <a:bodyPr wrap="none" rtlCol="0">
            <a:spAutoFit/>
          </a:bodyPr>
          <a:lstStyle/>
          <a:p>
            <a:pPr algn="ctr"/>
            <a:r>
              <a:rPr lang="es-ES_tradnl" altLang="es-CO" sz="2800" b="1" dirty="0">
                <a:solidFill>
                  <a:srgbClr val="E95A2C"/>
                </a:solidFill>
                <a:latin typeface="Calibri" panose="020F0502020204030204" pitchFamily="34" charset="0"/>
                <a:cs typeface="Calibri" panose="020F0502020204030204" pitchFamily="34" charset="0"/>
              </a:rPr>
              <a:t>¿ Porqué fracasan los planes </a:t>
            </a:r>
          </a:p>
          <a:p>
            <a:pPr algn="ctr"/>
            <a:r>
              <a:rPr lang="es-ES_tradnl" altLang="es-CO" sz="2800" b="1" dirty="0">
                <a:solidFill>
                  <a:srgbClr val="E95A2C"/>
                </a:solidFill>
                <a:latin typeface="Calibri" panose="020F0502020204030204" pitchFamily="34" charset="0"/>
                <a:cs typeface="Calibri" panose="020F0502020204030204" pitchFamily="34" charset="0"/>
              </a:rPr>
              <a:t>de negocio ?</a:t>
            </a:r>
            <a:endParaRPr lang="es-CO" sz="2800" b="1" dirty="0">
              <a:solidFill>
                <a:srgbClr val="E95A2C"/>
              </a:solidFill>
              <a:latin typeface="Calibri" panose="020F0502020204030204" pitchFamily="34" charset="0"/>
              <a:cs typeface="Calibri" panose="020F0502020204030204" pitchFamily="34" charset="0"/>
            </a:endParaRPr>
          </a:p>
        </p:txBody>
      </p:sp>
      <p:pic>
        <p:nvPicPr>
          <p:cNvPr id="7" name="Imagen 6">
            <a:extLst>
              <a:ext uri="{FF2B5EF4-FFF2-40B4-BE49-F238E27FC236}">
                <a16:creationId xmlns:a16="http://schemas.microsoft.com/office/drawing/2014/main" id="{C5C4C16E-5DFB-C64C-A8BE-07E703EF5082}"/>
              </a:ext>
            </a:extLst>
          </p:cNvPr>
          <p:cNvPicPr>
            <a:picLocks noChangeAspect="1"/>
          </p:cNvPicPr>
          <p:nvPr/>
        </p:nvPicPr>
        <p:blipFill>
          <a:blip r:embed="rId2"/>
          <a:stretch>
            <a:fillRect/>
          </a:stretch>
        </p:blipFill>
        <p:spPr>
          <a:xfrm>
            <a:off x="4118069" y="2124972"/>
            <a:ext cx="558800" cy="762000"/>
          </a:xfrm>
          <a:prstGeom prst="rect">
            <a:avLst/>
          </a:prstGeom>
        </p:spPr>
      </p:pic>
      <p:sp>
        <p:nvSpPr>
          <p:cNvPr id="9" name="CuadroTexto 8">
            <a:extLst>
              <a:ext uri="{FF2B5EF4-FFF2-40B4-BE49-F238E27FC236}">
                <a16:creationId xmlns:a16="http://schemas.microsoft.com/office/drawing/2014/main" id="{746E2F3C-F5CD-9141-91EE-BCCA4C7FFC49}"/>
              </a:ext>
            </a:extLst>
          </p:cNvPr>
          <p:cNvSpPr txBox="1"/>
          <p:nvPr/>
        </p:nvSpPr>
        <p:spPr>
          <a:xfrm>
            <a:off x="2992693" y="3073675"/>
            <a:ext cx="2809551" cy="553998"/>
          </a:xfrm>
          <a:prstGeom prst="rect">
            <a:avLst/>
          </a:prstGeom>
          <a:noFill/>
        </p:spPr>
        <p:txBody>
          <a:bodyPr wrap="none" rtlCol="0">
            <a:spAutoFit/>
          </a:bodyPr>
          <a:lstStyle/>
          <a:p>
            <a:pPr algn="ctr"/>
            <a:r>
              <a:rPr lang="es-ES_tradnl" altLang="es-CO" sz="3000" dirty="0">
                <a:solidFill>
                  <a:srgbClr val="7030A0"/>
                </a:solidFill>
                <a:latin typeface="Calibri" panose="020F0502020204030204" pitchFamily="34" charset="0"/>
                <a:cs typeface="Calibri" panose="020F0502020204030204" pitchFamily="34" charset="0"/>
              </a:rPr>
              <a:t>Síntomas / Curas</a:t>
            </a:r>
            <a:endParaRPr lang="es-CO" sz="3000" b="1" dirty="0">
              <a:solidFill>
                <a:srgbClr val="7030A0"/>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150298088"/>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lamada rectangular redondeada 1">
            <a:extLst>
              <a:ext uri="{FF2B5EF4-FFF2-40B4-BE49-F238E27FC236}">
                <a16:creationId xmlns:a16="http://schemas.microsoft.com/office/drawing/2014/main" id="{551D924F-8F08-3C40-B0E9-DC33913D9E95}"/>
              </a:ext>
            </a:extLst>
          </p:cNvPr>
          <p:cNvSpPr/>
          <p:nvPr/>
        </p:nvSpPr>
        <p:spPr>
          <a:xfrm>
            <a:off x="1368790" y="418094"/>
            <a:ext cx="3096425" cy="1598912"/>
          </a:xfrm>
          <a:prstGeom prst="wedgeRoundRectCallout">
            <a:avLst>
              <a:gd name="adj1" fmla="val -21214"/>
              <a:gd name="adj2" fmla="val 95858"/>
              <a:gd name="adj3" fmla="val 16667"/>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3" name="CuadroTexto 2">
            <a:extLst>
              <a:ext uri="{FF2B5EF4-FFF2-40B4-BE49-F238E27FC236}">
                <a16:creationId xmlns:a16="http://schemas.microsoft.com/office/drawing/2014/main" id="{7E8C90E0-942B-E24F-86B7-AB8BBE5C1505}"/>
              </a:ext>
            </a:extLst>
          </p:cNvPr>
          <p:cNvSpPr txBox="1"/>
          <p:nvPr/>
        </p:nvSpPr>
        <p:spPr>
          <a:xfrm>
            <a:off x="1371070" y="623485"/>
            <a:ext cx="3096425" cy="1107996"/>
          </a:xfrm>
          <a:prstGeom prst="rect">
            <a:avLst/>
          </a:prstGeom>
          <a:noFill/>
        </p:spPr>
        <p:txBody>
          <a:bodyPr wrap="square" rtlCol="0">
            <a:spAutoFit/>
          </a:bodyPr>
          <a:lstStyle/>
          <a:p>
            <a:pPr algn="ctr">
              <a:spcBef>
                <a:spcPct val="50000"/>
              </a:spcBef>
              <a:buFontTx/>
              <a:buNone/>
            </a:pPr>
            <a:r>
              <a:rPr lang="es-ES_tradnl" altLang="es-CO" sz="2200" b="1" i="1" dirty="0">
                <a:solidFill>
                  <a:srgbClr val="7030A0"/>
                </a:solidFill>
                <a:latin typeface="Calibri" panose="020F0502020204030204" pitchFamily="34" charset="0"/>
                <a:cs typeface="Calibri" panose="020F0502020204030204" pitchFamily="34" charset="0"/>
              </a:rPr>
              <a:t>Bueno muchachos… ¿qué puedo hacer por ustedes?</a:t>
            </a:r>
          </a:p>
        </p:txBody>
      </p:sp>
      <p:pic>
        <p:nvPicPr>
          <p:cNvPr id="4" name="Imagen 3">
            <a:extLst>
              <a:ext uri="{FF2B5EF4-FFF2-40B4-BE49-F238E27FC236}">
                <a16:creationId xmlns:a16="http://schemas.microsoft.com/office/drawing/2014/main" id="{5AE9DD7F-6B99-8341-B70D-496C7B34AFE4}"/>
              </a:ext>
            </a:extLst>
          </p:cNvPr>
          <p:cNvPicPr>
            <a:picLocks noChangeAspect="1"/>
          </p:cNvPicPr>
          <p:nvPr/>
        </p:nvPicPr>
        <p:blipFill>
          <a:blip r:embed="rId2"/>
          <a:stretch>
            <a:fillRect/>
          </a:stretch>
        </p:blipFill>
        <p:spPr>
          <a:xfrm>
            <a:off x="1736859" y="2997872"/>
            <a:ext cx="1037256" cy="1037256"/>
          </a:xfrm>
          <a:prstGeom prst="rect">
            <a:avLst/>
          </a:prstGeom>
        </p:spPr>
      </p:pic>
      <p:sp>
        <p:nvSpPr>
          <p:cNvPr id="5" name="Llamada rectangular redondeada 4">
            <a:extLst>
              <a:ext uri="{FF2B5EF4-FFF2-40B4-BE49-F238E27FC236}">
                <a16:creationId xmlns:a16="http://schemas.microsoft.com/office/drawing/2014/main" id="{372558A5-5FDE-4444-B8EF-D3B15E1DA25F}"/>
              </a:ext>
            </a:extLst>
          </p:cNvPr>
          <p:cNvSpPr/>
          <p:nvPr/>
        </p:nvSpPr>
        <p:spPr>
          <a:xfrm>
            <a:off x="4179440" y="1683197"/>
            <a:ext cx="3096425" cy="1421780"/>
          </a:xfrm>
          <a:prstGeom prst="wedgeRoundRectCallout">
            <a:avLst>
              <a:gd name="adj1" fmla="val 19965"/>
              <a:gd name="adj2" fmla="val 117402"/>
              <a:gd name="adj3" fmla="val 16667"/>
            </a:avLst>
          </a:prstGeom>
          <a:solidFill>
            <a:srgbClr val="C4FFD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6" name="CuadroTexto 5">
            <a:extLst>
              <a:ext uri="{FF2B5EF4-FFF2-40B4-BE49-F238E27FC236}">
                <a16:creationId xmlns:a16="http://schemas.microsoft.com/office/drawing/2014/main" id="{EC13F589-201F-CC47-AACD-350F25641A7A}"/>
              </a:ext>
            </a:extLst>
          </p:cNvPr>
          <p:cNvSpPr txBox="1"/>
          <p:nvPr/>
        </p:nvSpPr>
        <p:spPr>
          <a:xfrm>
            <a:off x="4491995" y="1825043"/>
            <a:ext cx="2569426" cy="1107996"/>
          </a:xfrm>
          <a:prstGeom prst="rect">
            <a:avLst/>
          </a:prstGeom>
          <a:noFill/>
        </p:spPr>
        <p:txBody>
          <a:bodyPr wrap="square" rtlCol="0">
            <a:spAutoFit/>
          </a:bodyPr>
          <a:lstStyle/>
          <a:p>
            <a:pPr algn="ctr">
              <a:spcBef>
                <a:spcPct val="50000"/>
              </a:spcBef>
              <a:buFontTx/>
              <a:buNone/>
            </a:pPr>
            <a:r>
              <a:rPr lang="es-ES_tradnl" altLang="es-CO" sz="2200" b="1" i="1" dirty="0">
                <a:solidFill>
                  <a:srgbClr val="002060"/>
                </a:solidFill>
                <a:latin typeface="Calibri" panose="020F0502020204030204" pitchFamily="34" charset="0"/>
                <a:cs typeface="Calibri" panose="020F0502020204030204" pitchFamily="34" charset="0"/>
              </a:rPr>
              <a:t>Necesitamos plata para iniciar nuestro negocio</a:t>
            </a:r>
          </a:p>
        </p:txBody>
      </p:sp>
      <p:pic>
        <p:nvPicPr>
          <p:cNvPr id="7" name="Imagen 6">
            <a:extLst>
              <a:ext uri="{FF2B5EF4-FFF2-40B4-BE49-F238E27FC236}">
                <a16:creationId xmlns:a16="http://schemas.microsoft.com/office/drawing/2014/main" id="{5B1C450B-7B13-D040-8747-42C853F252AE}"/>
              </a:ext>
            </a:extLst>
          </p:cNvPr>
          <p:cNvPicPr>
            <a:picLocks noChangeAspect="1"/>
          </p:cNvPicPr>
          <p:nvPr/>
        </p:nvPicPr>
        <p:blipFill>
          <a:blip r:embed="rId3"/>
          <a:stretch>
            <a:fillRect/>
          </a:stretch>
        </p:blipFill>
        <p:spPr>
          <a:xfrm>
            <a:off x="5880311" y="4231596"/>
            <a:ext cx="939800" cy="673100"/>
          </a:xfrm>
          <a:prstGeom prst="rect">
            <a:avLst/>
          </a:prstGeom>
        </p:spPr>
      </p:pic>
      <p:pic>
        <p:nvPicPr>
          <p:cNvPr id="8" name="Imagen 7">
            <a:extLst>
              <a:ext uri="{FF2B5EF4-FFF2-40B4-BE49-F238E27FC236}">
                <a16:creationId xmlns:a16="http://schemas.microsoft.com/office/drawing/2014/main" id="{EB513446-34CB-DF43-82DA-90E07D3256C8}"/>
              </a:ext>
            </a:extLst>
          </p:cNvPr>
          <p:cNvPicPr>
            <a:picLocks noChangeAspect="1"/>
          </p:cNvPicPr>
          <p:nvPr/>
        </p:nvPicPr>
        <p:blipFill>
          <a:blip r:embed="rId4"/>
          <a:stretch>
            <a:fillRect/>
          </a:stretch>
        </p:blipFill>
        <p:spPr>
          <a:xfrm>
            <a:off x="6680421" y="3472897"/>
            <a:ext cx="762000" cy="762000"/>
          </a:xfrm>
          <a:prstGeom prst="rect">
            <a:avLst/>
          </a:prstGeom>
        </p:spPr>
      </p:pic>
    </p:spTree>
    <p:extLst>
      <p:ext uri="{BB962C8B-B14F-4D97-AF65-F5344CB8AC3E}">
        <p14:creationId xmlns:p14="http://schemas.microsoft.com/office/powerpoint/2010/main" val="668518574"/>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Llamada rectangular redondeada 8">
            <a:extLst>
              <a:ext uri="{FF2B5EF4-FFF2-40B4-BE49-F238E27FC236}">
                <a16:creationId xmlns:a16="http://schemas.microsoft.com/office/drawing/2014/main" id="{54F18B11-314A-E14C-95A9-A037AD494CA9}"/>
              </a:ext>
            </a:extLst>
          </p:cNvPr>
          <p:cNvSpPr/>
          <p:nvPr/>
        </p:nvSpPr>
        <p:spPr>
          <a:xfrm>
            <a:off x="1955902" y="922049"/>
            <a:ext cx="2353451" cy="839216"/>
          </a:xfrm>
          <a:prstGeom prst="wedgeRoundRectCallout">
            <a:avLst>
              <a:gd name="adj1" fmla="val -22155"/>
              <a:gd name="adj2" fmla="val 129132"/>
              <a:gd name="adj3" fmla="val 16667"/>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10" name="CuadroTexto 9">
            <a:extLst>
              <a:ext uri="{FF2B5EF4-FFF2-40B4-BE49-F238E27FC236}">
                <a16:creationId xmlns:a16="http://schemas.microsoft.com/office/drawing/2014/main" id="{D892515D-B17F-F141-AF8B-E9DC874CA3FB}"/>
              </a:ext>
            </a:extLst>
          </p:cNvPr>
          <p:cNvSpPr txBox="1"/>
          <p:nvPr/>
        </p:nvSpPr>
        <p:spPr>
          <a:xfrm>
            <a:off x="2287971" y="1123366"/>
            <a:ext cx="1711756" cy="430887"/>
          </a:xfrm>
          <a:prstGeom prst="rect">
            <a:avLst/>
          </a:prstGeom>
          <a:noFill/>
        </p:spPr>
        <p:txBody>
          <a:bodyPr wrap="square" rtlCol="0">
            <a:spAutoFit/>
          </a:bodyPr>
          <a:lstStyle/>
          <a:p>
            <a:pPr algn="ctr">
              <a:spcBef>
                <a:spcPct val="50000"/>
              </a:spcBef>
              <a:buFontTx/>
              <a:buNone/>
            </a:pPr>
            <a:r>
              <a:rPr lang="es-ES_tradnl" altLang="es-CO" sz="2200" b="1" i="1" dirty="0">
                <a:solidFill>
                  <a:srgbClr val="7030A0"/>
                </a:solidFill>
                <a:latin typeface="Calibri" panose="020F0502020204030204" pitchFamily="34" charset="0"/>
                <a:cs typeface="Calibri" panose="020F0502020204030204" pitchFamily="34" charset="0"/>
              </a:rPr>
              <a:t>CUANTO ?</a:t>
            </a:r>
          </a:p>
        </p:txBody>
      </p:sp>
      <p:pic>
        <p:nvPicPr>
          <p:cNvPr id="11" name="Imagen 10">
            <a:extLst>
              <a:ext uri="{FF2B5EF4-FFF2-40B4-BE49-F238E27FC236}">
                <a16:creationId xmlns:a16="http://schemas.microsoft.com/office/drawing/2014/main" id="{97300A69-3559-B64B-85D5-0FD299D8410F}"/>
              </a:ext>
            </a:extLst>
          </p:cNvPr>
          <p:cNvPicPr>
            <a:picLocks noChangeAspect="1"/>
          </p:cNvPicPr>
          <p:nvPr/>
        </p:nvPicPr>
        <p:blipFill>
          <a:blip r:embed="rId2"/>
          <a:stretch>
            <a:fillRect/>
          </a:stretch>
        </p:blipFill>
        <p:spPr>
          <a:xfrm>
            <a:off x="2073140" y="2598811"/>
            <a:ext cx="1037256" cy="1037256"/>
          </a:xfrm>
          <a:prstGeom prst="rect">
            <a:avLst/>
          </a:prstGeom>
        </p:spPr>
      </p:pic>
      <p:sp>
        <p:nvSpPr>
          <p:cNvPr id="12" name="Llamada rectangular redondeada 11">
            <a:extLst>
              <a:ext uri="{FF2B5EF4-FFF2-40B4-BE49-F238E27FC236}">
                <a16:creationId xmlns:a16="http://schemas.microsoft.com/office/drawing/2014/main" id="{51675E34-7151-7945-9FFE-673017D8CFC9}"/>
              </a:ext>
            </a:extLst>
          </p:cNvPr>
          <p:cNvSpPr/>
          <p:nvPr/>
        </p:nvSpPr>
        <p:spPr>
          <a:xfrm>
            <a:off x="4025774" y="1509149"/>
            <a:ext cx="3096425" cy="1292170"/>
          </a:xfrm>
          <a:prstGeom prst="wedgeRoundRectCallout">
            <a:avLst>
              <a:gd name="adj1" fmla="val 19965"/>
              <a:gd name="adj2" fmla="val 117402"/>
              <a:gd name="adj3" fmla="val 16667"/>
            </a:avLst>
          </a:prstGeom>
          <a:solidFill>
            <a:srgbClr val="C4FFD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3" name="CuadroTexto 12">
            <a:extLst>
              <a:ext uri="{FF2B5EF4-FFF2-40B4-BE49-F238E27FC236}">
                <a16:creationId xmlns:a16="http://schemas.microsoft.com/office/drawing/2014/main" id="{BF5C1EAC-C612-CA43-8806-F53847A77B5B}"/>
              </a:ext>
            </a:extLst>
          </p:cNvPr>
          <p:cNvSpPr txBox="1"/>
          <p:nvPr/>
        </p:nvSpPr>
        <p:spPr>
          <a:xfrm>
            <a:off x="4311575" y="1747149"/>
            <a:ext cx="2569426" cy="769441"/>
          </a:xfrm>
          <a:prstGeom prst="rect">
            <a:avLst/>
          </a:prstGeom>
          <a:noFill/>
        </p:spPr>
        <p:txBody>
          <a:bodyPr wrap="square" rtlCol="0">
            <a:spAutoFit/>
          </a:bodyPr>
          <a:lstStyle/>
          <a:p>
            <a:pPr algn="ctr">
              <a:spcBef>
                <a:spcPct val="50000"/>
              </a:spcBef>
              <a:buFontTx/>
              <a:buNone/>
            </a:pPr>
            <a:r>
              <a:rPr lang="es-ES_tradnl" altLang="es-CO" sz="2200" b="1" i="1" dirty="0">
                <a:solidFill>
                  <a:srgbClr val="002060"/>
                </a:solidFill>
                <a:latin typeface="Calibri" panose="020F0502020204030204" pitchFamily="34" charset="0"/>
                <a:cs typeface="Calibri" panose="020F0502020204030204" pitchFamily="34" charset="0"/>
              </a:rPr>
              <a:t>Los suficiente para arrancar</a:t>
            </a:r>
          </a:p>
        </p:txBody>
      </p:sp>
      <p:pic>
        <p:nvPicPr>
          <p:cNvPr id="14" name="Imagen 13">
            <a:extLst>
              <a:ext uri="{FF2B5EF4-FFF2-40B4-BE49-F238E27FC236}">
                <a16:creationId xmlns:a16="http://schemas.microsoft.com/office/drawing/2014/main" id="{39C72C59-C2BC-CF4A-A931-73F32B218A19}"/>
              </a:ext>
            </a:extLst>
          </p:cNvPr>
          <p:cNvPicPr>
            <a:picLocks noChangeAspect="1"/>
          </p:cNvPicPr>
          <p:nvPr/>
        </p:nvPicPr>
        <p:blipFill>
          <a:blip r:embed="rId3"/>
          <a:stretch>
            <a:fillRect/>
          </a:stretch>
        </p:blipFill>
        <p:spPr>
          <a:xfrm>
            <a:off x="5759916" y="3823624"/>
            <a:ext cx="939800" cy="673100"/>
          </a:xfrm>
          <a:prstGeom prst="rect">
            <a:avLst/>
          </a:prstGeom>
        </p:spPr>
      </p:pic>
    </p:spTree>
    <p:extLst>
      <p:ext uri="{BB962C8B-B14F-4D97-AF65-F5344CB8AC3E}">
        <p14:creationId xmlns:p14="http://schemas.microsoft.com/office/powerpoint/2010/main" val="2348148431"/>
      </p:ext>
    </p:extLst>
  </p:cSld>
  <p:clrMapOvr>
    <a:masterClrMapping/>
  </p:clrMapOvr>
  <p:transition spd="med"/>
</p:sld>
</file>

<file path=ppt/theme/theme1.xml><?xml version="1.0" encoding="utf-8"?>
<a:theme xmlns:a="http://schemas.openxmlformats.org/drawingml/2006/main" name="Tema de Office">
  <a:themeElements>
    <a:clrScheme name="Tema de Offic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Tema de Office">
      <a:majorFont>
        <a:latin typeface="Calibri"/>
        <a:ea typeface="Calibri"/>
        <a:cs typeface="Calibri"/>
      </a:majorFont>
      <a:minorFont>
        <a:latin typeface="Helvetica"/>
        <a:ea typeface="Helvetica"/>
        <a:cs typeface="Helvetica"/>
      </a:minorFont>
    </a:fontScheme>
    <a:fmtScheme name="Tema de 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Tema de Office">
  <a:themeElements>
    <a:clrScheme name="Tema de Offic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Tema de Office">
      <a:majorFont>
        <a:latin typeface="Calibri"/>
        <a:ea typeface="Calibri"/>
        <a:cs typeface="Calibri"/>
      </a:majorFont>
      <a:minorFont>
        <a:latin typeface="Helvetica"/>
        <a:ea typeface="Helvetica"/>
        <a:cs typeface="Helvetica"/>
      </a:minorFont>
    </a:fontScheme>
    <a:fmtScheme name="Tema de 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32</TotalTime>
  <Words>787</Words>
  <Application>Microsoft Macintosh PowerPoint</Application>
  <PresentationFormat>Presentación en pantalla (16:9)</PresentationFormat>
  <Paragraphs>75</Paragraphs>
  <Slides>24</Slides>
  <Notes>0</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24</vt:i4>
      </vt:variant>
    </vt:vector>
  </HeadingPairs>
  <TitlesOfParts>
    <vt:vector size="29" baseType="lpstr">
      <vt:lpstr>Arial</vt:lpstr>
      <vt:lpstr>Calibri</vt:lpstr>
      <vt:lpstr>Helvetica</vt:lpstr>
      <vt:lpstr>Trebuchet MS</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cp:lastModifiedBy>Francisco Jose</cp:lastModifiedBy>
  <cp:revision>24</cp:revision>
  <dcterms:modified xsi:type="dcterms:W3CDTF">2020-09-03T01:51:28Z</dcterms:modified>
</cp:coreProperties>
</file>